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325" r:id="rId2"/>
    <p:sldId id="399" r:id="rId3"/>
    <p:sldId id="448" r:id="rId4"/>
    <p:sldId id="449" r:id="rId5"/>
    <p:sldId id="450" r:id="rId6"/>
    <p:sldId id="451" r:id="rId7"/>
    <p:sldId id="402" r:id="rId8"/>
    <p:sldId id="452" r:id="rId9"/>
  </p:sldIdLst>
  <p:sldSz cx="9144000" cy="6858000" type="screen4x3"/>
  <p:notesSz cx="6797675" cy="987425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D421A"/>
    <a:srgbClr val="003366"/>
    <a:srgbClr val="336600"/>
    <a:srgbClr val="FF0000"/>
    <a:srgbClr val="292929"/>
    <a:srgbClr val="A50021"/>
    <a:srgbClr val="333399"/>
    <a:srgbClr val="CCFFFF"/>
    <a:srgbClr val="CACACA"/>
    <a:srgbClr val="D5D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6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7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6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065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6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7" y="9380065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64" charset="0"/>
              </a:defRPr>
            </a:lvl1pPr>
          </a:lstStyle>
          <a:p>
            <a:pPr>
              <a:defRPr/>
            </a:pPr>
            <a:fld id="{7DCDF8C8-8654-4623-AF32-82B7B9DA10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02616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6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0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6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689243"/>
            <a:ext cx="5438775" cy="44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86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6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0" y="9378486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64" charset="0"/>
              </a:defRPr>
            </a:lvl1pPr>
          </a:lstStyle>
          <a:p>
            <a:pPr>
              <a:defRPr/>
            </a:pPr>
            <a:fld id="{9C04B11B-346D-49DF-A3B2-5D0FAC4347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2170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D4695-6AC7-48C9-A27E-EF19659A27AE}" type="slidenum">
              <a:rPr lang="it-IT" smtClean="0">
                <a:latin typeface="Times New Roman" pitchFamily="18" charset="0"/>
              </a:rPr>
              <a:pPr/>
              <a:t>1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0823"/>
            <a:ext cx="4984750" cy="4442939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02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4B11B-346D-49DF-A3B2-5D0FAC434708}" type="slidenum">
              <a:rPr lang="it-IT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58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4B11B-346D-49DF-A3B2-5D0FAC434708}" type="slidenum">
              <a:rPr lang="it-IT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58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4B11B-346D-49DF-A3B2-5D0FAC434708}" type="slidenum">
              <a:rPr lang="it-IT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58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4B11B-346D-49DF-A3B2-5D0FAC434708}" type="slidenum">
              <a:rPr lang="it-IT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58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4B11B-346D-49DF-A3B2-5D0FAC434708}" type="slidenum">
              <a:rPr lang="it-IT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588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207EC-99F4-41F9-A1EE-86EDF96B446D}" type="slidenum">
              <a:rPr lang="it-IT" smtClean="0">
                <a:latin typeface="Times New Roman" charset="0"/>
              </a:rPr>
              <a:pPr/>
              <a:t>7</a:t>
            </a:fld>
            <a:endParaRPr lang="it-IT" smtClean="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243"/>
            <a:ext cx="4984750" cy="44445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285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4B11B-346D-49DF-A3B2-5D0FAC434708}" type="slidenum">
              <a:rPr lang="it-IT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58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E68F0-B420-42D5-AB74-3B59E35385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D9CB-3C13-450A-B77A-8D3F4963B4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8776-D6CC-4C42-A264-A76790EED7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059C0-BD65-4CAF-BBA6-7CF7E499E0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DC2BF-23F4-469B-B2DB-3DC14D29C2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4EA0-079D-4109-B373-096C2465A5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D26D-5D37-4915-947E-80FDD9DFED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AFBE-27B8-4CF5-8C4C-301196D806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F1493-33E8-4165-B429-9F099DBEFA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9466-9CED-4413-876D-E14D523605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C1E9-CD65-4FE0-B9ED-809047D06F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6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6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64" charset="0"/>
              </a:defRPr>
            </a:lvl1pPr>
          </a:lstStyle>
          <a:p>
            <a:pPr>
              <a:defRPr/>
            </a:pPr>
            <a:fld id="{1FF7EFFD-CE91-4F5C-BF5C-C5535CB06C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702050" y="2967038"/>
            <a:ext cx="6210300" cy="0"/>
            <a:chOff x="28" y="0"/>
            <a:chExt cx="3912" cy="0"/>
          </a:xfrm>
        </p:grpSpPr>
        <p:sp>
          <p:nvSpPr>
            <p:cNvPr id="3078" name="Rectangle 3"/>
            <p:cNvSpPr>
              <a:spLocks noChangeArrowheads="1"/>
            </p:cNvSpPr>
            <p:nvPr/>
          </p:nvSpPr>
          <p:spPr bwMode="auto">
            <a:xfrm>
              <a:off x="28" y="0"/>
              <a:ext cx="130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it-IT"/>
            </a:p>
          </p:txBody>
        </p:sp>
        <p:sp>
          <p:nvSpPr>
            <p:cNvPr id="3079" name="Rectangle 4"/>
            <p:cNvSpPr>
              <a:spLocks noChangeArrowheads="1"/>
            </p:cNvSpPr>
            <p:nvPr/>
          </p:nvSpPr>
          <p:spPr bwMode="auto">
            <a:xfrm>
              <a:off x="1332" y="0"/>
              <a:ext cx="130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it-IT"/>
            </a:p>
          </p:txBody>
        </p:sp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2636" y="0"/>
              <a:ext cx="130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it-IT"/>
            </a:p>
          </p:txBody>
        </p:sp>
      </p:grpSp>
      <p:sp>
        <p:nvSpPr>
          <p:cNvPr id="3075" name="AutoShape 12"/>
          <p:cNvSpPr>
            <a:spLocks noGrp="1" noChangeArrowheads="1"/>
          </p:cNvSpPr>
          <p:nvPr>
            <p:ph type="ctrTitle"/>
          </p:nvPr>
        </p:nvSpPr>
        <p:spPr>
          <a:xfrm>
            <a:off x="395536" y="3619772"/>
            <a:ext cx="8229600" cy="2113484"/>
          </a:xfrm>
          <a:prstGeom prst="roundRect">
            <a:avLst>
              <a:gd name="adj" fmla="val 50000"/>
            </a:avLst>
          </a:prstGeom>
          <a:noFill/>
        </p:spPr>
        <p:txBody>
          <a:bodyPr/>
          <a:lstStyle/>
          <a:p>
            <a:pPr eaLnBrk="1" hangingPunct="1"/>
            <a:r>
              <a:rPr lang="en-US" sz="2800" dirty="0">
                <a:latin typeface="Calibri" panose="020F0502020204030204" pitchFamily="34" charset="0"/>
              </a:rPr>
              <a:t>Raffaele </a:t>
            </a:r>
            <a:r>
              <a:rPr lang="en-US" sz="2800" dirty="0" smtClean="0">
                <a:latin typeface="Calibri" panose="020F0502020204030204" pitchFamily="34" charset="0"/>
              </a:rPr>
              <a:t>Gareri</a:t>
            </a:r>
            <a:r>
              <a:rPr lang="en-US" sz="2800" dirty="0">
                <a:latin typeface="Calibri" panose="020F050202020403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1800" dirty="0" err="1" smtClean="0">
                <a:latin typeface="Calibri" panose="020F0502020204030204" pitchFamily="34" charset="0"/>
              </a:rPr>
              <a:t>Direttore</a:t>
            </a:r>
            <a:r>
              <a:rPr lang="en-US" sz="1800" dirty="0" smtClean="0">
                <a:latin typeface="Calibri" panose="020F0502020204030204" pitchFamily="34" charset="0"/>
              </a:rPr>
              <a:t> Area </a:t>
            </a:r>
            <a:r>
              <a:rPr lang="en-US" sz="1800" dirty="0" err="1" smtClean="0">
                <a:latin typeface="Calibri" panose="020F0502020204030204" pitchFamily="34" charset="0"/>
              </a:rPr>
              <a:t>Innovazione</a:t>
            </a:r>
            <a:r>
              <a:rPr lang="en-US" sz="1800" dirty="0" smtClean="0">
                <a:latin typeface="Calibri" panose="020F0502020204030204" pitchFamily="34" charset="0"/>
              </a:rPr>
              <a:t> e </a:t>
            </a:r>
            <a:r>
              <a:rPr lang="en-US" sz="1800" dirty="0" err="1" smtClean="0">
                <a:latin typeface="Calibri" panose="020F0502020204030204" pitchFamily="34" charset="0"/>
              </a:rPr>
              <a:t>Territorio</a:t>
            </a:r>
            <a:r>
              <a:rPr lang="en-US" sz="1800" dirty="0">
                <a:latin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 err="1" smtClean="0">
                <a:latin typeface="Calibri" panose="020F0502020204030204" pitchFamily="34" charset="0"/>
              </a:rPr>
              <a:t>Provincia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di</a:t>
            </a:r>
            <a:r>
              <a:rPr lang="en-US" sz="1800" dirty="0" smtClean="0">
                <a:latin typeface="Calibri" panose="020F0502020204030204" pitchFamily="34" charset="0"/>
              </a:rPr>
              <a:t> Brescia</a:t>
            </a:r>
            <a:br>
              <a:rPr lang="en-US" sz="18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Milano, 29 </a:t>
            </a:r>
            <a:r>
              <a:rPr lang="en-US" sz="1800" dirty="0" err="1" smtClean="0">
                <a:latin typeface="Calibri" panose="020F0502020204030204" pitchFamily="34" charset="0"/>
              </a:rPr>
              <a:t>Luglio</a:t>
            </a:r>
            <a:r>
              <a:rPr lang="en-US" sz="1800" dirty="0" smtClean="0">
                <a:latin typeface="Calibri" panose="020F0502020204030204" pitchFamily="34" charset="0"/>
              </a:rPr>
              <a:t> 2015</a:t>
            </a:r>
            <a:endParaRPr lang="it-IT" sz="1800" dirty="0">
              <a:latin typeface="Calibri" panose="020F0502020204030204" pitchFamily="34" charset="0"/>
            </a:endParaRPr>
          </a:p>
        </p:txBody>
      </p:sp>
      <p:sp>
        <p:nvSpPr>
          <p:cNvPr id="3076" name="Line 13"/>
          <p:cNvSpPr>
            <a:spLocks noChangeShapeType="1"/>
          </p:cNvSpPr>
          <p:nvPr/>
        </p:nvSpPr>
        <p:spPr bwMode="auto">
          <a:xfrm>
            <a:off x="683568" y="3356992"/>
            <a:ext cx="7637463" cy="0"/>
          </a:xfrm>
          <a:prstGeom prst="line">
            <a:avLst/>
          </a:prstGeom>
          <a:noFill/>
          <a:ln w="28575">
            <a:solidFill>
              <a:srgbClr val="3D421A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1040606" y="1994592"/>
            <a:ext cx="6985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3D421A"/>
                </a:solidFill>
                <a:latin typeface="Calibri" panose="020F0502020204030204" pitchFamily="34" charset="0"/>
              </a:rPr>
              <a:t>LA PROPOSTA SEAV A BRESCIA</a:t>
            </a:r>
          </a:p>
          <a:p>
            <a:pPr>
              <a:spcBef>
                <a:spcPts val="0"/>
              </a:spcBef>
            </a:pPr>
            <a:r>
              <a:rPr lang="en-US" sz="3200" dirty="0" err="1" smtClean="0">
                <a:solidFill>
                  <a:srgbClr val="3D421A"/>
                </a:solidFill>
                <a:latin typeface="Calibri" panose="020F0502020204030204" pitchFamily="34" charset="0"/>
              </a:rPr>
              <a:t>Servizi</a:t>
            </a:r>
            <a:r>
              <a:rPr lang="en-US" sz="3200" smtClean="0">
                <a:solidFill>
                  <a:srgbClr val="3D421A"/>
                </a:solidFill>
                <a:latin typeface="Calibri" panose="020F0502020204030204" pitchFamily="34" charset="0"/>
              </a:rPr>
              <a:t> Europei</a:t>
            </a:r>
            <a:r>
              <a:rPr lang="en-US" sz="3200" dirty="0" smtClean="0">
                <a:solidFill>
                  <a:srgbClr val="3D421A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3D421A"/>
                </a:solidFill>
                <a:latin typeface="Calibri" panose="020F0502020204030204" pitchFamily="34" charset="0"/>
              </a:rPr>
              <a:t>di</a:t>
            </a:r>
            <a:r>
              <a:rPr lang="en-US" sz="3200" dirty="0" smtClean="0">
                <a:solidFill>
                  <a:srgbClr val="3D421A"/>
                </a:solidFill>
                <a:latin typeface="Calibri" panose="020F0502020204030204" pitchFamily="34" charset="0"/>
              </a:rPr>
              <a:t> Area </a:t>
            </a:r>
            <a:r>
              <a:rPr lang="en-US" sz="3200" dirty="0" err="1" smtClean="0">
                <a:solidFill>
                  <a:srgbClr val="3D421A"/>
                </a:solidFill>
                <a:latin typeface="Calibri" panose="020F0502020204030204" pitchFamily="34" charset="0"/>
              </a:rPr>
              <a:t>Vasta</a:t>
            </a:r>
            <a:endParaRPr lang="it-IT" sz="3200" dirty="0">
              <a:solidFill>
                <a:srgbClr val="3D421A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1" y="1484784"/>
            <a:ext cx="5654431" cy="4752528"/>
          </a:xfrm>
        </p:spPr>
        <p:txBody>
          <a:bodyPr/>
          <a:lstStyle/>
          <a:p>
            <a:pPr marL="0" indent="-514350">
              <a:buNone/>
            </a:pPr>
            <a:r>
              <a:rPr lang="it-IT" sz="1900" dirty="0" smtClean="0">
                <a:latin typeface="Calibri" pitchFamily="34" charset="0"/>
              </a:rPr>
              <a:t>SEAV nasce a seguito della riforma </a:t>
            </a:r>
            <a:r>
              <a:rPr lang="it-IT" sz="1900" dirty="0" err="1" smtClean="0">
                <a:latin typeface="Calibri" pitchFamily="34" charset="0"/>
              </a:rPr>
              <a:t>Delrio</a:t>
            </a:r>
            <a:r>
              <a:rPr lang="it-IT" sz="1900" dirty="0" smtClean="0">
                <a:latin typeface="Calibri" pitchFamily="34" charset="0"/>
              </a:rPr>
              <a:t> (56/14), che attribuisce nuove competenze alle Province. </a:t>
            </a:r>
          </a:p>
          <a:p>
            <a:pPr marL="0" indent="-514350">
              <a:buNone/>
            </a:pPr>
            <a:endParaRPr lang="it-IT" sz="1900" dirty="0" smtClean="0">
              <a:latin typeface="Calibri" pitchFamily="34" charset="0"/>
            </a:endParaRPr>
          </a:p>
          <a:p>
            <a:pPr marL="0" indent="-514350">
              <a:buNone/>
            </a:pPr>
            <a:r>
              <a:rPr lang="it-IT" sz="1900" dirty="0" smtClean="0">
                <a:latin typeface="Calibri" pitchFamily="34" charset="0"/>
              </a:rPr>
              <a:t>La Provincia di Brescia con SEAV mette a disposizione del proprio territorio specifiche competenze e risorse con l’obiettivo di:</a:t>
            </a:r>
          </a:p>
          <a:p>
            <a:pPr marL="0" indent="-514350">
              <a:buNone/>
            </a:pPr>
            <a:endParaRPr lang="it-IT" sz="1900" dirty="0" smtClean="0">
              <a:latin typeface="Calibri" pitchFamily="34" charset="0"/>
            </a:endParaRPr>
          </a:p>
          <a:p>
            <a:pPr marL="0" indent="-514350">
              <a:buNone/>
            </a:pPr>
            <a:r>
              <a:rPr lang="it-IT" sz="1900" dirty="0" smtClean="0">
                <a:latin typeface="Calibri" pitchFamily="34" charset="0"/>
              </a:rPr>
              <a:t>	» Individuare azioni comuni e condivise;</a:t>
            </a:r>
          </a:p>
          <a:p>
            <a:pPr marL="0" indent="-514350">
              <a:buNone/>
            </a:pPr>
            <a:r>
              <a:rPr lang="it-IT" sz="1900" dirty="0" smtClean="0">
                <a:latin typeface="Calibri" pitchFamily="34" charset="0"/>
              </a:rPr>
              <a:t>	» Promuovere economie di scala;</a:t>
            </a:r>
          </a:p>
          <a:p>
            <a:pPr marL="0" indent="-514350">
              <a:buNone/>
            </a:pPr>
            <a:r>
              <a:rPr lang="it-IT" sz="1900" dirty="0" smtClean="0">
                <a:latin typeface="Calibri" pitchFamily="34" charset="0"/>
              </a:rPr>
              <a:t>	» Recuperare risorse x i servizi comunali;</a:t>
            </a:r>
          </a:p>
          <a:p>
            <a:pPr marL="0" indent="-514350">
              <a:buNone/>
            </a:pPr>
            <a:r>
              <a:rPr lang="it-IT" sz="1900" dirty="0" smtClean="0">
                <a:latin typeface="Calibri" pitchFamily="34" charset="0"/>
              </a:rPr>
              <a:t>	» Sostenere uno sviluppo sostenibile ;</a:t>
            </a:r>
          </a:p>
        </p:txBody>
      </p:sp>
      <p:sp>
        <p:nvSpPr>
          <p:cNvPr id="9" name="Text Box 3"/>
          <p:cNvSpPr txBox="1">
            <a:spLocks noChangeAspect="1" noChangeArrowheads="1"/>
          </p:cNvSpPr>
          <p:nvPr/>
        </p:nvSpPr>
        <p:spPr bwMode="auto">
          <a:xfrm>
            <a:off x="4427984" y="908720"/>
            <a:ext cx="4749044" cy="30243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 tIns="18000" bIns="0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it-IT" sz="1500" b="1" dirty="0">
              <a:solidFill>
                <a:srgbClr val="6C752D">
                  <a:alpha val="80000"/>
                </a:srgb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-36513" y="1196975"/>
            <a:ext cx="9180513" cy="142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8D983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Pentagono 3"/>
          <p:cNvSpPr/>
          <p:nvPr/>
        </p:nvSpPr>
        <p:spPr>
          <a:xfrm rot="10800000">
            <a:off x="4681538" y="333375"/>
            <a:ext cx="4495800" cy="431800"/>
          </a:xfrm>
          <a:custGeom>
            <a:avLst/>
            <a:gdLst>
              <a:gd name="connsiteX0" fmla="*/ 0 w 3672408"/>
              <a:gd name="connsiteY0" fmla="*/ 0 h 432048"/>
              <a:gd name="connsiteX1" fmla="*/ 3402594 w 3672408"/>
              <a:gd name="connsiteY1" fmla="*/ 0 h 432048"/>
              <a:gd name="connsiteX2" fmla="*/ 3672408 w 3672408"/>
              <a:gd name="connsiteY2" fmla="*/ 216024 h 432048"/>
              <a:gd name="connsiteX3" fmla="*/ 3402594 w 3672408"/>
              <a:gd name="connsiteY3" fmla="*/ 432048 h 432048"/>
              <a:gd name="connsiteX4" fmla="*/ 0 w 3672408"/>
              <a:gd name="connsiteY4" fmla="*/ 432048 h 432048"/>
              <a:gd name="connsiteX5" fmla="*/ 0 w 3672408"/>
              <a:gd name="connsiteY5" fmla="*/ 0 h 432048"/>
              <a:gd name="connsiteX0" fmla="*/ 0 w 3672408"/>
              <a:gd name="connsiteY0" fmla="*/ 0 h 432048"/>
              <a:gd name="connsiteX1" fmla="*/ 3662571 w 3672408"/>
              <a:gd name="connsiteY1" fmla="*/ 0 h 432048"/>
              <a:gd name="connsiteX2" fmla="*/ 3672408 w 3672408"/>
              <a:gd name="connsiteY2" fmla="*/ 216024 h 432048"/>
              <a:gd name="connsiteX3" fmla="*/ 3402594 w 3672408"/>
              <a:gd name="connsiteY3" fmla="*/ 432048 h 432048"/>
              <a:gd name="connsiteX4" fmla="*/ 0 w 3672408"/>
              <a:gd name="connsiteY4" fmla="*/ 432048 h 432048"/>
              <a:gd name="connsiteX5" fmla="*/ 0 w 3672408"/>
              <a:gd name="connsiteY5" fmla="*/ 0 h 432048"/>
              <a:gd name="connsiteX0" fmla="*/ 0 w 3672408"/>
              <a:gd name="connsiteY0" fmla="*/ 0 h 432048"/>
              <a:gd name="connsiteX1" fmla="*/ 3672408 w 3672408"/>
              <a:gd name="connsiteY1" fmla="*/ 216024 h 432048"/>
              <a:gd name="connsiteX2" fmla="*/ 3402594 w 3672408"/>
              <a:gd name="connsiteY2" fmla="*/ 432048 h 432048"/>
              <a:gd name="connsiteX3" fmla="*/ 0 w 3672408"/>
              <a:gd name="connsiteY3" fmla="*/ 432048 h 432048"/>
              <a:gd name="connsiteX4" fmla="*/ 0 w 3672408"/>
              <a:gd name="connsiteY4" fmla="*/ 0 h 432048"/>
              <a:gd name="connsiteX0" fmla="*/ 0 w 3905491"/>
              <a:gd name="connsiteY0" fmla="*/ 0 h 432048"/>
              <a:gd name="connsiteX1" fmla="*/ 3905491 w 3905491"/>
              <a:gd name="connsiteY1" fmla="*/ 871 h 432048"/>
              <a:gd name="connsiteX2" fmla="*/ 3402594 w 3905491"/>
              <a:gd name="connsiteY2" fmla="*/ 432048 h 432048"/>
              <a:gd name="connsiteX3" fmla="*/ 0 w 3905491"/>
              <a:gd name="connsiteY3" fmla="*/ 432048 h 432048"/>
              <a:gd name="connsiteX4" fmla="*/ 0 w 3905491"/>
              <a:gd name="connsiteY4" fmla="*/ 0 h 432048"/>
              <a:gd name="connsiteX0" fmla="*/ 924557 w 4830048"/>
              <a:gd name="connsiteY0" fmla="*/ 0 h 432048"/>
              <a:gd name="connsiteX1" fmla="*/ 4830048 w 4830048"/>
              <a:gd name="connsiteY1" fmla="*/ 871 h 432048"/>
              <a:gd name="connsiteX2" fmla="*/ 4327151 w 4830048"/>
              <a:gd name="connsiteY2" fmla="*/ 432048 h 432048"/>
              <a:gd name="connsiteX3" fmla="*/ 0 w 4830048"/>
              <a:gd name="connsiteY3" fmla="*/ 432048 h 432048"/>
              <a:gd name="connsiteX4" fmla="*/ 924557 w 4830048"/>
              <a:gd name="connsiteY4" fmla="*/ 0 h 432048"/>
              <a:gd name="connsiteX0" fmla="*/ 0 w 4830048"/>
              <a:gd name="connsiteY0" fmla="*/ 0 h 432048"/>
              <a:gd name="connsiteX1" fmla="*/ 4830048 w 4830048"/>
              <a:gd name="connsiteY1" fmla="*/ 871 h 432048"/>
              <a:gd name="connsiteX2" fmla="*/ 4327151 w 4830048"/>
              <a:gd name="connsiteY2" fmla="*/ 432048 h 432048"/>
              <a:gd name="connsiteX3" fmla="*/ 0 w 4830048"/>
              <a:gd name="connsiteY3" fmla="*/ 432048 h 432048"/>
              <a:gd name="connsiteX4" fmla="*/ 0 w 4830048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048" h="432048">
                <a:moveTo>
                  <a:pt x="0" y="0"/>
                </a:moveTo>
                <a:lnTo>
                  <a:pt x="4830048" y="871"/>
                </a:lnTo>
                <a:lnTo>
                  <a:pt x="4327151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D421A"/>
              </a:gs>
              <a:gs pos="100000">
                <a:srgbClr val="6C752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" name="Text Box 3"/>
          <p:cNvSpPr txBox="1">
            <a:spLocks noChangeAspect="1" noChangeArrowheads="1"/>
          </p:cNvSpPr>
          <p:nvPr/>
        </p:nvSpPr>
        <p:spPr bwMode="auto">
          <a:xfrm>
            <a:off x="5076056" y="332902"/>
            <a:ext cx="4100972" cy="43180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 tIns="18000" bIns="0" anchor="ctr"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it-IT" sz="2000" b="1" dirty="0" smtClean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MODELLO SEAV A BRESCIA</a:t>
            </a:r>
            <a:endParaRPr lang="it-IT" sz="2000" b="1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3678" y="1556792"/>
            <a:ext cx="2740770" cy="1584176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</p:pic>
      <p:graphicFrame>
        <p:nvGraphicFramePr>
          <p:cNvPr id="1812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900438"/>
              </p:ext>
            </p:extLst>
          </p:nvPr>
        </p:nvGraphicFramePr>
        <p:xfrm>
          <a:off x="6151709" y="2996952"/>
          <a:ext cx="2184400" cy="3200400"/>
        </p:xfrm>
        <a:graphic>
          <a:graphicData uri="http://schemas.openxmlformats.org/presentationml/2006/ole">
            <p:oleObj spid="_x0000_s181252" name="Image" r:id="rId5" imgW="1980952" imgH="289523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377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1" y="1484784"/>
            <a:ext cx="8390735" cy="4824536"/>
          </a:xfrm>
        </p:spPr>
        <p:txBody>
          <a:bodyPr/>
          <a:lstStyle/>
          <a:p>
            <a:pPr marL="0" indent="-514350">
              <a:buNone/>
            </a:pPr>
            <a:r>
              <a:rPr lang="it-IT" sz="1900" dirty="0" smtClean="0">
                <a:latin typeface="Calibri" pitchFamily="34" charset="0"/>
              </a:rPr>
              <a:t>La Provincia di Brescia, con la pianificazione di Area Vasta, ha raccolto la sfida di diventare la “</a:t>
            </a:r>
            <a:r>
              <a:rPr lang="it-IT" sz="1900" b="1" dirty="0" smtClean="0">
                <a:latin typeface="Calibri" pitchFamily="34" charset="0"/>
              </a:rPr>
              <a:t>Casa dei Comuni</a:t>
            </a:r>
            <a:r>
              <a:rPr lang="it-IT" sz="1900" dirty="0" smtClean="0">
                <a:latin typeface="Calibri" pitchFamily="34" charset="0"/>
              </a:rPr>
              <a:t>”. Una sfida che assegna agli attori locali, un ruolo importante nella definizione di strategie ed azioni.</a:t>
            </a:r>
          </a:p>
          <a:p>
            <a:pPr marL="0" indent="-514350">
              <a:buNone/>
            </a:pPr>
            <a:endParaRPr lang="it-IT" sz="1900" dirty="0" smtClean="0">
              <a:latin typeface="Calibri" pitchFamily="34" charset="0"/>
            </a:endParaRPr>
          </a:p>
          <a:p>
            <a:pPr marL="0" indent="-514350">
              <a:buNone/>
            </a:pPr>
            <a:r>
              <a:rPr lang="it-IT" sz="1900" dirty="0" smtClean="0">
                <a:latin typeface="Calibri" pitchFamily="34" charset="0"/>
              </a:rPr>
              <a:t>La Provincia di Brescia attraverso i servizi di gestione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associata promuove un </a:t>
            </a:r>
            <a:r>
              <a:rPr lang="it-IT" sz="1900" b="1" dirty="0" smtClean="0">
                <a:latin typeface="Calibri" pitchFamily="34" charset="0"/>
              </a:rPr>
              <a:t>nuovo modello di </a:t>
            </a:r>
            <a:r>
              <a:rPr lang="it-IT" sz="1900" b="1" dirty="0" err="1" smtClean="0">
                <a:latin typeface="Calibri" pitchFamily="34" charset="0"/>
              </a:rPr>
              <a:t>governance</a:t>
            </a:r>
            <a:r>
              <a:rPr lang="it-IT" sz="1900" dirty="0" smtClean="0">
                <a:latin typeface="Calibri" pitchFamily="34" charset="0"/>
              </a:rPr>
              <a:t>.</a:t>
            </a:r>
          </a:p>
          <a:p>
            <a:pPr marL="0" indent="-514350">
              <a:buNone/>
            </a:pPr>
            <a:endParaRPr lang="it-IT" sz="1900" dirty="0" smtClean="0">
              <a:latin typeface="Calibri" pitchFamily="34" charset="0"/>
            </a:endParaRPr>
          </a:p>
          <a:p>
            <a:pPr marL="0" indent="-514350">
              <a:buNone/>
            </a:pPr>
            <a:r>
              <a:rPr lang="it-IT" sz="1900" dirty="0" smtClean="0">
                <a:latin typeface="Calibri" pitchFamily="34" charset="0"/>
              </a:rPr>
              <a:t>SEAV diventa cosi </a:t>
            </a:r>
            <a:r>
              <a:rPr lang="it-IT" sz="1900" b="1" dirty="0" smtClean="0">
                <a:latin typeface="Calibri" pitchFamily="34" charset="0"/>
              </a:rPr>
              <a:t>lo strumento operativo </a:t>
            </a:r>
            <a:r>
              <a:rPr lang="it-IT" sz="1900" dirty="0" smtClean="0">
                <a:latin typeface="Calibri" pitchFamily="34" charset="0"/>
              </a:rPr>
              <a:t>di un</a:t>
            </a:r>
          </a:p>
          <a:p>
            <a:pPr marL="0" indent="-514350">
              <a:buNone/>
            </a:pPr>
            <a:r>
              <a:rPr lang="it-IT" sz="1900" dirty="0" smtClean="0">
                <a:latin typeface="Calibri" pitchFamily="34" charset="0"/>
              </a:rPr>
              <a:t>processo di pianificazione sovra comunale ed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interpreta le esigenze del proprio territorio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promuovendo la diffusione delle informazioni e la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conoscenza sul territorio delle politiche comunitarie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e dei programmi di finanziamento a livello regionale,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nazionale e comunitario, progettando e gestendo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tali finanziamenti.</a:t>
            </a:r>
          </a:p>
        </p:txBody>
      </p:sp>
      <p:sp>
        <p:nvSpPr>
          <p:cNvPr id="9" name="Text Box 3"/>
          <p:cNvSpPr txBox="1">
            <a:spLocks noChangeAspect="1" noChangeArrowheads="1"/>
          </p:cNvSpPr>
          <p:nvPr/>
        </p:nvSpPr>
        <p:spPr bwMode="auto">
          <a:xfrm>
            <a:off x="4427984" y="908720"/>
            <a:ext cx="4749044" cy="30243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 tIns="18000" bIns="0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it-IT" sz="1500" b="1" dirty="0">
              <a:solidFill>
                <a:srgbClr val="6C752D">
                  <a:alpha val="80000"/>
                </a:srgb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-36513" y="1196975"/>
            <a:ext cx="9180513" cy="142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8D983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Pentagono 3"/>
          <p:cNvSpPr/>
          <p:nvPr/>
        </p:nvSpPr>
        <p:spPr>
          <a:xfrm rot="10800000">
            <a:off x="4681538" y="333375"/>
            <a:ext cx="4495800" cy="431800"/>
          </a:xfrm>
          <a:custGeom>
            <a:avLst/>
            <a:gdLst>
              <a:gd name="connsiteX0" fmla="*/ 0 w 3672408"/>
              <a:gd name="connsiteY0" fmla="*/ 0 h 432048"/>
              <a:gd name="connsiteX1" fmla="*/ 3402594 w 3672408"/>
              <a:gd name="connsiteY1" fmla="*/ 0 h 432048"/>
              <a:gd name="connsiteX2" fmla="*/ 3672408 w 3672408"/>
              <a:gd name="connsiteY2" fmla="*/ 216024 h 432048"/>
              <a:gd name="connsiteX3" fmla="*/ 3402594 w 3672408"/>
              <a:gd name="connsiteY3" fmla="*/ 432048 h 432048"/>
              <a:gd name="connsiteX4" fmla="*/ 0 w 3672408"/>
              <a:gd name="connsiteY4" fmla="*/ 432048 h 432048"/>
              <a:gd name="connsiteX5" fmla="*/ 0 w 3672408"/>
              <a:gd name="connsiteY5" fmla="*/ 0 h 432048"/>
              <a:gd name="connsiteX0" fmla="*/ 0 w 3672408"/>
              <a:gd name="connsiteY0" fmla="*/ 0 h 432048"/>
              <a:gd name="connsiteX1" fmla="*/ 3662571 w 3672408"/>
              <a:gd name="connsiteY1" fmla="*/ 0 h 432048"/>
              <a:gd name="connsiteX2" fmla="*/ 3672408 w 3672408"/>
              <a:gd name="connsiteY2" fmla="*/ 216024 h 432048"/>
              <a:gd name="connsiteX3" fmla="*/ 3402594 w 3672408"/>
              <a:gd name="connsiteY3" fmla="*/ 432048 h 432048"/>
              <a:gd name="connsiteX4" fmla="*/ 0 w 3672408"/>
              <a:gd name="connsiteY4" fmla="*/ 432048 h 432048"/>
              <a:gd name="connsiteX5" fmla="*/ 0 w 3672408"/>
              <a:gd name="connsiteY5" fmla="*/ 0 h 432048"/>
              <a:gd name="connsiteX0" fmla="*/ 0 w 3672408"/>
              <a:gd name="connsiteY0" fmla="*/ 0 h 432048"/>
              <a:gd name="connsiteX1" fmla="*/ 3672408 w 3672408"/>
              <a:gd name="connsiteY1" fmla="*/ 216024 h 432048"/>
              <a:gd name="connsiteX2" fmla="*/ 3402594 w 3672408"/>
              <a:gd name="connsiteY2" fmla="*/ 432048 h 432048"/>
              <a:gd name="connsiteX3" fmla="*/ 0 w 3672408"/>
              <a:gd name="connsiteY3" fmla="*/ 432048 h 432048"/>
              <a:gd name="connsiteX4" fmla="*/ 0 w 3672408"/>
              <a:gd name="connsiteY4" fmla="*/ 0 h 432048"/>
              <a:gd name="connsiteX0" fmla="*/ 0 w 3905491"/>
              <a:gd name="connsiteY0" fmla="*/ 0 h 432048"/>
              <a:gd name="connsiteX1" fmla="*/ 3905491 w 3905491"/>
              <a:gd name="connsiteY1" fmla="*/ 871 h 432048"/>
              <a:gd name="connsiteX2" fmla="*/ 3402594 w 3905491"/>
              <a:gd name="connsiteY2" fmla="*/ 432048 h 432048"/>
              <a:gd name="connsiteX3" fmla="*/ 0 w 3905491"/>
              <a:gd name="connsiteY3" fmla="*/ 432048 h 432048"/>
              <a:gd name="connsiteX4" fmla="*/ 0 w 3905491"/>
              <a:gd name="connsiteY4" fmla="*/ 0 h 432048"/>
              <a:gd name="connsiteX0" fmla="*/ 924557 w 4830048"/>
              <a:gd name="connsiteY0" fmla="*/ 0 h 432048"/>
              <a:gd name="connsiteX1" fmla="*/ 4830048 w 4830048"/>
              <a:gd name="connsiteY1" fmla="*/ 871 h 432048"/>
              <a:gd name="connsiteX2" fmla="*/ 4327151 w 4830048"/>
              <a:gd name="connsiteY2" fmla="*/ 432048 h 432048"/>
              <a:gd name="connsiteX3" fmla="*/ 0 w 4830048"/>
              <a:gd name="connsiteY3" fmla="*/ 432048 h 432048"/>
              <a:gd name="connsiteX4" fmla="*/ 924557 w 4830048"/>
              <a:gd name="connsiteY4" fmla="*/ 0 h 432048"/>
              <a:gd name="connsiteX0" fmla="*/ 0 w 4830048"/>
              <a:gd name="connsiteY0" fmla="*/ 0 h 432048"/>
              <a:gd name="connsiteX1" fmla="*/ 4830048 w 4830048"/>
              <a:gd name="connsiteY1" fmla="*/ 871 h 432048"/>
              <a:gd name="connsiteX2" fmla="*/ 4327151 w 4830048"/>
              <a:gd name="connsiteY2" fmla="*/ 432048 h 432048"/>
              <a:gd name="connsiteX3" fmla="*/ 0 w 4830048"/>
              <a:gd name="connsiteY3" fmla="*/ 432048 h 432048"/>
              <a:gd name="connsiteX4" fmla="*/ 0 w 4830048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048" h="432048">
                <a:moveTo>
                  <a:pt x="0" y="0"/>
                </a:moveTo>
                <a:lnTo>
                  <a:pt x="4830048" y="871"/>
                </a:lnTo>
                <a:lnTo>
                  <a:pt x="4327151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D421A"/>
              </a:gs>
              <a:gs pos="100000">
                <a:srgbClr val="6C752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" name="Text Box 3"/>
          <p:cNvSpPr txBox="1">
            <a:spLocks noChangeAspect="1" noChangeArrowheads="1"/>
          </p:cNvSpPr>
          <p:nvPr/>
        </p:nvSpPr>
        <p:spPr bwMode="auto">
          <a:xfrm>
            <a:off x="5076056" y="332902"/>
            <a:ext cx="4100972" cy="43180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 tIns="18000" bIns="0" anchor="ctr"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it-IT" sz="2000" b="1" dirty="0" smtClean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SEAV STRUMENTO OPERATIVO</a:t>
            </a:r>
            <a:endParaRPr lang="it-IT" sz="2000" b="1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25150" t="13457" r="17673" b="11552"/>
          <a:stretch>
            <a:fillRect/>
          </a:stretch>
        </p:blipFill>
        <p:spPr bwMode="auto">
          <a:xfrm>
            <a:off x="5796136" y="3842516"/>
            <a:ext cx="2664296" cy="18907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Immagine 10" descr="3d_computer_network_connection_picture_9_168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492896"/>
            <a:ext cx="1990878" cy="149433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7377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1" y="1484784"/>
            <a:ext cx="8534751" cy="5112568"/>
          </a:xfrm>
        </p:spPr>
        <p:txBody>
          <a:bodyPr/>
          <a:lstStyle/>
          <a:p>
            <a:pPr marL="0" indent="-514350">
              <a:lnSpc>
                <a:spcPts val="2220"/>
              </a:lnSpc>
              <a:buNone/>
            </a:pPr>
            <a:r>
              <a:rPr lang="it-IT" sz="1900" dirty="0" smtClean="0">
                <a:latin typeface="Calibri" pitchFamily="34" charset="0"/>
              </a:rPr>
              <a:t>La Provincia di Brescia con 206 Comuni e 5 Comunità Montane ha visto aderire, ad oggi, al servizio SEAV attraverso la sottoscrizione di una specifica convenzione 53 Comuni e 3 Comunità Montane.</a:t>
            </a:r>
          </a:p>
          <a:p>
            <a:pPr marL="0" indent="-514350">
              <a:lnSpc>
                <a:spcPts val="2220"/>
              </a:lnSpc>
              <a:buNone/>
            </a:pPr>
            <a:r>
              <a:rPr lang="it-IT" sz="1900" dirty="0" smtClean="0">
                <a:latin typeface="Calibri" pitchFamily="34" charset="0"/>
              </a:rPr>
              <a:t>I servizi di SEAV nei confronti dei Comuni sono:</a:t>
            </a:r>
          </a:p>
          <a:p>
            <a:pPr marL="0" indent="-514350">
              <a:lnSpc>
                <a:spcPts val="2220"/>
              </a:lnSpc>
              <a:buNone/>
            </a:pPr>
            <a:r>
              <a:rPr lang="it-IT" sz="1900" dirty="0" smtClean="0">
                <a:latin typeface="Calibri" pitchFamily="34" charset="0"/>
              </a:rPr>
              <a:t>» </a:t>
            </a:r>
            <a:r>
              <a:rPr lang="it-IT" sz="1900" b="1" dirty="0" smtClean="0">
                <a:latin typeface="Calibri" pitchFamily="34" charset="0"/>
              </a:rPr>
              <a:t>Servizi informativi</a:t>
            </a:r>
            <a:r>
              <a:rPr lang="it-IT" sz="1900" dirty="0" smtClean="0">
                <a:latin typeface="Calibri" pitchFamily="34" charset="0"/>
              </a:rPr>
              <a:t>: far conoscere sia le politiche che i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finanziamenti europei e non;</a:t>
            </a:r>
          </a:p>
          <a:p>
            <a:pPr marL="0" indent="-514350">
              <a:lnSpc>
                <a:spcPts val="2220"/>
              </a:lnSpc>
              <a:buNone/>
            </a:pPr>
            <a:r>
              <a:rPr lang="it-IT" sz="1900" dirty="0" smtClean="0">
                <a:latin typeface="Calibri" pitchFamily="34" charset="0"/>
              </a:rPr>
              <a:t>» </a:t>
            </a:r>
            <a:r>
              <a:rPr lang="it-IT" sz="1900" b="1" dirty="0" smtClean="0">
                <a:latin typeface="Calibri" pitchFamily="34" charset="0"/>
              </a:rPr>
              <a:t>Servizi formativi</a:t>
            </a:r>
            <a:r>
              <a:rPr lang="it-IT" sz="1900" dirty="0" smtClean="0">
                <a:latin typeface="Calibri" pitchFamily="34" charset="0"/>
              </a:rPr>
              <a:t>: creare competenze in grado di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cogliere le richieste del territorio e accedere alle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opportune fonti di finanziamento;</a:t>
            </a:r>
          </a:p>
          <a:p>
            <a:pPr marL="0" indent="-514350">
              <a:lnSpc>
                <a:spcPts val="2220"/>
              </a:lnSpc>
              <a:buNone/>
            </a:pPr>
            <a:r>
              <a:rPr lang="it-IT" sz="1900" dirty="0" smtClean="0">
                <a:latin typeface="Calibri" pitchFamily="34" charset="0"/>
              </a:rPr>
              <a:t>» </a:t>
            </a:r>
            <a:r>
              <a:rPr lang="it-IT" sz="1900" b="1" dirty="0" smtClean="0">
                <a:latin typeface="Calibri" pitchFamily="34" charset="0"/>
              </a:rPr>
              <a:t>Servizi di orientamento</a:t>
            </a:r>
            <a:r>
              <a:rPr lang="it-IT" sz="1900" dirty="0" smtClean="0">
                <a:latin typeface="Calibri" pitchFamily="34" charset="0"/>
              </a:rPr>
              <a:t>: consulenza su programmi e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bandi dell’Unione europea e non, analisi di progettualità,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sviluppo di idee progettuali e loro </a:t>
            </a:r>
            <a:r>
              <a:rPr lang="it-IT" sz="1900" dirty="0" err="1" smtClean="0">
                <a:latin typeface="Calibri" pitchFamily="34" charset="0"/>
              </a:rPr>
              <a:t>candidabilità</a:t>
            </a:r>
            <a:r>
              <a:rPr lang="it-IT" sz="1900" dirty="0" smtClean="0">
                <a:latin typeface="Calibri" pitchFamily="34" charset="0"/>
              </a:rPr>
              <a:t> e finanziabilità;</a:t>
            </a:r>
          </a:p>
          <a:p>
            <a:pPr marL="0" indent="-514350">
              <a:lnSpc>
                <a:spcPts val="2220"/>
              </a:lnSpc>
              <a:buNone/>
            </a:pPr>
            <a:r>
              <a:rPr lang="it-IT" sz="1900" dirty="0" smtClean="0">
                <a:latin typeface="Calibri" pitchFamily="34" charset="0"/>
              </a:rPr>
              <a:t>» </a:t>
            </a:r>
            <a:r>
              <a:rPr lang="it-IT" sz="1900" b="1" dirty="0" smtClean="0">
                <a:latin typeface="Calibri" pitchFamily="34" charset="0"/>
              </a:rPr>
              <a:t>Servizi di networking</a:t>
            </a:r>
            <a:r>
              <a:rPr lang="it-IT" sz="1900" dirty="0" smtClean="0">
                <a:latin typeface="Calibri" pitchFamily="34" charset="0"/>
              </a:rPr>
              <a:t>: favorire l’attivazione di relazioni europee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come il supporto ai gemellaggi, ricerca partner e la creazione di un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sistema di relazioni a livello locale, regionale nazionale ed europeo;</a:t>
            </a:r>
          </a:p>
          <a:p>
            <a:pPr marL="0" indent="-514350">
              <a:lnSpc>
                <a:spcPts val="2220"/>
              </a:lnSpc>
              <a:buNone/>
            </a:pPr>
            <a:r>
              <a:rPr lang="it-IT" sz="1900" dirty="0" smtClean="0">
                <a:latin typeface="Calibri" pitchFamily="34" charset="0"/>
              </a:rPr>
              <a:t>» </a:t>
            </a:r>
            <a:r>
              <a:rPr lang="it-IT" sz="1900" b="1" dirty="0" smtClean="0">
                <a:latin typeface="Calibri" pitchFamily="34" charset="0"/>
              </a:rPr>
              <a:t>Servizi di progettazione europea</a:t>
            </a:r>
            <a:r>
              <a:rPr lang="it-IT" sz="1900" dirty="0" smtClean="0">
                <a:latin typeface="Calibri" pitchFamily="34" charset="0"/>
              </a:rPr>
              <a:t>: attività di presentazione e gestione dei progetti.</a:t>
            </a:r>
          </a:p>
        </p:txBody>
      </p:sp>
      <p:sp>
        <p:nvSpPr>
          <p:cNvPr id="9" name="Text Box 3"/>
          <p:cNvSpPr txBox="1">
            <a:spLocks noChangeAspect="1" noChangeArrowheads="1"/>
          </p:cNvSpPr>
          <p:nvPr/>
        </p:nvSpPr>
        <p:spPr bwMode="auto">
          <a:xfrm>
            <a:off x="4427984" y="908720"/>
            <a:ext cx="4749044" cy="30243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 tIns="18000" bIns="0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it-IT" sz="1500" b="1" dirty="0">
              <a:solidFill>
                <a:srgbClr val="6C752D">
                  <a:alpha val="80000"/>
                </a:srgb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-36513" y="1196975"/>
            <a:ext cx="9180513" cy="142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8D983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Pentagono 3"/>
          <p:cNvSpPr/>
          <p:nvPr/>
        </p:nvSpPr>
        <p:spPr>
          <a:xfrm rot="10800000">
            <a:off x="4681538" y="333375"/>
            <a:ext cx="4495800" cy="431800"/>
          </a:xfrm>
          <a:custGeom>
            <a:avLst/>
            <a:gdLst>
              <a:gd name="connsiteX0" fmla="*/ 0 w 3672408"/>
              <a:gd name="connsiteY0" fmla="*/ 0 h 432048"/>
              <a:gd name="connsiteX1" fmla="*/ 3402594 w 3672408"/>
              <a:gd name="connsiteY1" fmla="*/ 0 h 432048"/>
              <a:gd name="connsiteX2" fmla="*/ 3672408 w 3672408"/>
              <a:gd name="connsiteY2" fmla="*/ 216024 h 432048"/>
              <a:gd name="connsiteX3" fmla="*/ 3402594 w 3672408"/>
              <a:gd name="connsiteY3" fmla="*/ 432048 h 432048"/>
              <a:gd name="connsiteX4" fmla="*/ 0 w 3672408"/>
              <a:gd name="connsiteY4" fmla="*/ 432048 h 432048"/>
              <a:gd name="connsiteX5" fmla="*/ 0 w 3672408"/>
              <a:gd name="connsiteY5" fmla="*/ 0 h 432048"/>
              <a:gd name="connsiteX0" fmla="*/ 0 w 3672408"/>
              <a:gd name="connsiteY0" fmla="*/ 0 h 432048"/>
              <a:gd name="connsiteX1" fmla="*/ 3662571 w 3672408"/>
              <a:gd name="connsiteY1" fmla="*/ 0 h 432048"/>
              <a:gd name="connsiteX2" fmla="*/ 3672408 w 3672408"/>
              <a:gd name="connsiteY2" fmla="*/ 216024 h 432048"/>
              <a:gd name="connsiteX3" fmla="*/ 3402594 w 3672408"/>
              <a:gd name="connsiteY3" fmla="*/ 432048 h 432048"/>
              <a:gd name="connsiteX4" fmla="*/ 0 w 3672408"/>
              <a:gd name="connsiteY4" fmla="*/ 432048 h 432048"/>
              <a:gd name="connsiteX5" fmla="*/ 0 w 3672408"/>
              <a:gd name="connsiteY5" fmla="*/ 0 h 432048"/>
              <a:gd name="connsiteX0" fmla="*/ 0 w 3672408"/>
              <a:gd name="connsiteY0" fmla="*/ 0 h 432048"/>
              <a:gd name="connsiteX1" fmla="*/ 3672408 w 3672408"/>
              <a:gd name="connsiteY1" fmla="*/ 216024 h 432048"/>
              <a:gd name="connsiteX2" fmla="*/ 3402594 w 3672408"/>
              <a:gd name="connsiteY2" fmla="*/ 432048 h 432048"/>
              <a:gd name="connsiteX3" fmla="*/ 0 w 3672408"/>
              <a:gd name="connsiteY3" fmla="*/ 432048 h 432048"/>
              <a:gd name="connsiteX4" fmla="*/ 0 w 3672408"/>
              <a:gd name="connsiteY4" fmla="*/ 0 h 432048"/>
              <a:gd name="connsiteX0" fmla="*/ 0 w 3905491"/>
              <a:gd name="connsiteY0" fmla="*/ 0 h 432048"/>
              <a:gd name="connsiteX1" fmla="*/ 3905491 w 3905491"/>
              <a:gd name="connsiteY1" fmla="*/ 871 h 432048"/>
              <a:gd name="connsiteX2" fmla="*/ 3402594 w 3905491"/>
              <a:gd name="connsiteY2" fmla="*/ 432048 h 432048"/>
              <a:gd name="connsiteX3" fmla="*/ 0 w 3905491"/>
              <a:gd name="connsiteY3" fmla="*/ 432048 h 432048"/>
              <a:gd name="connsiteX4" fmla="*/ 0 w 3905491"/>
              <a:gd name="connsiteY4" fmla="*/ 0 h 432048"/>
              <a:gd name="connsiteX0" fmla="*/ 924557 w 4830048"/>
              <a:gd name="connsiteY0" fmla="*/ 0 h 432048"/>
              <a:gd name="connsiteX1" fmla="*/ 4830048 w 4830048"/>
              <a:gd name="connsiteY1" fmla="*/ 871 h 432048"/>
              <a:gd name="connsiteX2" fmla="*/ 4327151 w 4830048"/>
              <a:gd name="connsiteY2" fmla="*/ 432048 h 432048"/>
              <a:gd name="connsiteX3" fmla="*/ 0 w 4830048"/>
              <a:gd name="connsiteY3" fmla="*/ 432048 h 432048"/>
              <a:gd name="connsiteX4" fmla="*/ 924557 w 4830048"/>
              <a:gd name="connsiteY4" fmla="*/ 0 h 432048"/>
              <a:gd name="connsiteX0" fmla="*/ 0 w 4830048"/>
              <a:gd name="connsiteY0" fmla="*/ 0 h 432048"/>
              <a:gd name="connsiteX1" fmla="*/ 4830048 w 4830048"/>
              <a:gd name="connsiteY1" fmla="*/ 871 h 432048"/>
              <a:gd name="connsiteX2" fmla="*/ 4327151 w 4830048"/>
              <a:gd name="connsiteY2" fmla="*/ 432048 h 432048"/>
              <a:gd name="connsiteX3" fmla="*/ 0 w 4830048"/>
              <a:gd name="connsiteY3" fmla="*/ 432048 h 432048"/>
              <a:gd name="connsiteX4" fmla="*/ 0 w 4830048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048" h="432048">
                <a:moveTo>
                  <a:pt x="0" y="0"/>
                </a:moveTo>
                <a:lnTo>
                  <a:pt x="4830048" y="871"/>
                </a:lnTo>
                <a:lnTo>
                  <a:pt x="4327151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D421A"/>
              </a:gs>
              <a:gs pos="100000">
                <a:srgbClr val="6C752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" name="Text Box 3"/>
          <p:cNvSpPr txBox="1">
            <a:spLocks noChangeAspect="1" noChangeArrowheads="1"/>
          </p:cNvSpPr>
          <p:nvPr/>
        </p:nvSpPr>
        <p:spPr bwMode="auto">
          <a:xfrm>
            <a:off x="5076056" y="332902"/>
            <a:ext cx="4100972" cy="43180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 tIns="18000" bIns="0" anchor="ctr"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it-IT" sz="2000" b="1" dirty="0" smtClean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CONVENZIONI SEAV</a:t>
            </a:r>
            <a:endParaRPr lang="it-IT" sz="2000" b="1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 l="44994" t="8948" r="11588" b="8032"/>
          <a:stretch>
            <a:fillRect/>
          </a:stretch>
        </p:blipFill>
        <p:spPr bwMode="auto">
          <a:xfrm>
            <a:off x="7076950" y="3717032"/>
            <a:ext cx="1527498" cy="2016708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 l="30148" t="8279" r="29147" b="8925"/>
          <a:stretch>
            <a:fillRect/>
          </a:stretch>
        </p:blipFill>
        <p:spPr bwMode="auto">
          <a:xfrm>
            <a:off x="6453526" y="2317129"/>
            <a:ext cx="1430842" cy="211998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77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1" y="1484784"/>
            <a:ext cx="8174711" cy="4896544"/>
          </a:xfrm>
        </p:spPr>
        <p:txBody>
          <a:bodyPr/>
          <a:lstStyle/>
          <a:p>
            <a:pPr marL="0" indent="-514350">
              <a:buNone/>
            </a:pPr>
            <a:r>
              <a:rPr lang="it-IT" sz="1900" dirty="0" smtClean="0">
                <a:latin typeface="Calibri" pitchFamily="34" charset="0"/>
              </a:rPr>
              <a:t>Con la Città Capoluogo e Hinterland si è avviato un percorso di programmazione e implementazione condivisa di un sistema di servizi europei, che:</a:t>
            </a:r>
          </a:p>
          <a:p>
            <a:pPr marL="0" indent="0">
              <a:buNone/>
            </a:pPr>
            <a:r>
              <a:rPr lang="it-IT" sz="1900" dirty="0">
                <a:latin typeface="Calibri" pitchFamily="34" charset="0"/>
              </a:rPr>
              <a:t>» risponda </a:t>
            </a:r>
            <a:r>
              <a:rPr lang="it-IT" sz="1900" dirty="0" smtClean="0">
                <a:latin typeface="Calibri" pitchFamily="34" charset="0"/>
              </a:rPr>
              <a:t>alle esigenze dell'area metropolitana ;</a:t>
            </a:r>
          </a:p>
          <a:p>
            <a:pPr marL="0" indent="0">
              <a:buNone/>
            </a:pPr>
            <a:r>
              <a:rPr lang="it-IT" sz="1900" dirty="0">
                <a:latin typeface="Calibri" pitchFamily="34" charset="0"/>
              </a:rPr>
              <a:t>» sia </a:t>
            </a:r>
            <a:r>
              <a:rPr lang="it-IT" sz="1900" dirty="0" smtClean="0">
                <a:latin typeface="Calibri" pitchFamily="34" charset="0"/>
              </a:rPr>
              <a:t>adeguato alle professionalità e alle risorse disponibili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che si intendono investire all’interno di SEAV.</a:t>
            </a:r>
          </a:p>
          <a:p>
            <a:pPr marL="0" indent="-514350">
              <a:buNone/>
            </a:pPr>
            <a:r>
              <a:rPr lang="it-IT" sz="1900" b="1" dirty="0" smtClean="0">
                <a:latin typeface="Calibri" pitchFamily="34" charset="0"/>
              </a:rPr>
              <a:t>SEAV</a:t>
            </a:r>
            <a:r>
              <a:rPr lang="it-IT" sz="1900" dirty="0" smtClean="0">
                <a:latin typeface="Calibri" pitchFamily="34" charset="0"/>
              </a:rPr>
              <a:t> qui si pone l’obiettivo di:</a:t>
            </a:r>
          </a:p>
          <a:p>
            <a:pPr marL="0" indent="0">
              <a:buNone/>
            </a:pPr>
            <a:r>
              <a:rPr lang="it-IT" sz="1900" dirty="0">
                <a:latin typeface="Calibri" pitchFamily="34" charset="0"/>
              </a:rPr>
              <a:t>» favorire </a:t>
            </a:r>
            <a:r>
              <a:rPr lang="it-IT" sz="1900" dirty="0" smtClean="0">
                <a:latin typeface="Calibri" pitchFamily="34" charset="0"/>
              </a:rPr>
              <a:t>la gestione delle politiche e dei servizi europei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della propria Città Capoluogo e Hinterland ;</a:t>
            </a:r>
          </a:p>
          <a:p>
            <a:pPr marL="0" indent="0">
              <a:buNone/>
            </a:pPr>
            <a:r>
              <a:rPr lang="it-IT" sz="1900" dirty="0">
                <a:latin typeface="Calibri" pitchFamily="34" charset="0"/>
              </a:rPr>
              <a:t>» utilizzare </a:t>
            </a:r>
            <a:r>
              <a:rPr lang="it-IT" sz="1900" dirty="0" smtClean="0">
                <a:latin typeface="Calibri" pitchFamily="34" charset="0"/>
              </a:rPr>
              <a:t>al meglio le opportunità offerte dall’Europa, al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fine di garantire un’efficace cooperazione, con ricadute anche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sull'intero territorio provinciale;</a:t>
            </a:r>
          </a:p>
          <a:p>
            <a:pPr marL="0" indent="0">
              <a:buNone/>
            </a:pPr>
            <a:r>
              <a:rPr lang="it-IT" sz="1900" dirty="0">
                <a:latin typeface="Calibri" pitchFamily="34" charset="0"/>
              </a:rPr>
              <a:t>» mettere </a:t>
            </a:r>
            <a:r>
              <a:rPr lang="it-IT" sz="1900" dirty="0" smtClean="0">
                <a:latin typeface="Calibri" pitchFamily="34" charset="0"/>
              </a:rPr>
              <a:t>in atto nuovi modelli di collaborazione che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valorizzino sia l’esperienza acquisita dalla Provincia nell’ambito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delle politiche e dei finanziamenti europei, sia l’esperienza o le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collaborazioni maturate all’interno della Città Capoluogo.</a:t>
            </a:r>
          </a:p>
        </p:txBody>
      </p:sp>
      <p:sp>
        <p:nvSpPr>
          <p:cNvPr id="9" name="Text Box 3"/>
          <p:cNvSpPr txBox="1">
            <a:spLocks noChangeAspect="1" noChangeArrowheads="1"/>
          </p:cNvSpPr>
          <p:nvPr/>
        </p:nvSpPr>
        <p:spPr bwMode="auto">
          <a:xfrm>
            <a:off x="4427984" y="908720"/>
            <a:ext cx="4749044" cy="30243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 tIns="18000" bIns="0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it-IT" sz="1500" b="1" dirty="0">
              <a:solidFill>
                <a:srgbClr val="6C752D">
                  <a:alpha val="80000"/>
                </a:srgb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-36513" y="1196975"/>
            <a:ext cx="9180513" cy="142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8D983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Pentagono 3"/>
          <p:cNvSpPr/>
          <p:nvPr/>
        </p:nvSpPr>
        <p:spPr>
          <a:xfrm rot="10800000">
            <a:off x="4681538" y="333375"/>
            <a:ext cx="4495800" cy="431800"/>
          </a:xfrm>
          <a:custGeom>
            <a:avLst/>
            <a:gdLst>
              <a:gd name="connsiteX0" fmla="*/ 0 w 3672408"/>
              <a:gd name="connsiteY0" fmla="*/ 0 h 432048"/>
              <a:gd name="connsiteX1" fmla="*/ 3402594 w 3672408"/>
              <a:gd name="connsiteY1" fmla="*/ 0 h 432048"/>
              <a:gd name="connsiteX2" fmla="*/ 3672408 w 3672408"/>
              <a:gd name="connsiteY2" fmla="*/ 216024 h 432048"/>
              <a:gd name="connsiteX3" fmla="*/ 3402594 w 3672408"/>
              <a:gd name="connsiteY3" fmla="*/ 432048 h 432048"/>
              <a:gd name="connsiteX4" fmla="*/ 0 w 3672408"/>
              <a:gd name="connsiteY4" fmla="*/ 432048 h 432048"/>
              <a:gd name="connsiteX5" fmla="*/ 0 w 3672408"/>
              <a:gd name="connsiteY5" fmla="*/ 0 h 432048"/>
              <a:gd name="connsiteX0" fmla="*/ 0 w 3672408"/>
              <a:gd name="connsiteY0" fmla="*/ 0 h 432048"/>
              <a:gd name="connsiteX1" fmla="*/ 3662571 w 3672408"/>
              <a:gd name="connsiteY1" fmla="*/ 0 h 432048"/>
              <a:gd name="connsiteX2" fmla="*/ 3672408 w 3672408"/>
              <a:gd name="connsiteY2" fmla="*/ 216024 h 432048"/>
              <a:gd name="connsiteX3" fmla="*/ 3402594 w 3672408"/>
              <a:gd name="connsiteY3" fmla="*/ 432048 h 432048"/>
              <a:gd name="connsiteX4" fmla="*/ 0 w 3672408"/>
              <a:gd name="connsiteY4" fmla="*/ 432048 h 432048"/>
              <a:gd name="connsiteX5" fmla="*/ 0 w 3672408"/>
              <a:gd name="connsiteY5" fmla="*/ 0 h 432048"/>
              <a:gd name="connsiteX0" fmla="*/ 0 w 3672408"/>
              <a:gd name="connsiteY0" fmla="*/ 0 h 432048"/>
              <a:gd name="connsiteX1" fmla="*/ 3672408 w 3672408"/>
              <a:gd name="connsiteY1" fmla="*/ 216024 h 432048"/>
              <a:gd name="connsiteX2" fmla="*/ 3402594 w 3672408"/>
              <a:gd name="connsiteY2" fmla="*/ 432048 h 432048"/>
              <a:gd name="connsiteX3" fmla="*/ 0 w 3672408"/>
              <a:gd name="connsiteY3" fmla="*/ 432048 h 432048"/>
              <a:gd name="connsiteX4" fmla="*/ 0 w 3672408"/>
              <a:gd name="connsiteY4" fmla="*/ 0 h 432048"/>
              <a:gd name="connsiteX0" fmla="*/ 0 w 3905491"/>
              <a:gd name="connsiteY0" fmla="*/ 0 h 432048"/>
              <a:gd name="connsiteX1" fmla="*/ 3905491 w 3905491"/>
              <a:gd name="connsiteY1" fmla="*/ 871 h 432048"/>
              <a:gd name="connsiteX2" fmla="*/ 3402594 w 3905491"/>
              <a:gd name="connsiteY2" fmla="*/ 432048 h 432048"/>
              <a:gd name="connsiteX3" fmla="*/ 0 w 3905491"/>
              <a:gd name="connsiteY3" fmla="*/ 432048 h 432048"/>
              <a:gd name="connsiteX4" fmla="*/ 0 w 3905491"/>
              <a:gd name="connsiteY4" fmla="*/ 0 h 432048"/>
              <a:gd name="connsiteX0" fmla="*/ 924557 w 4830048"/>
              <a:gd name="connsiteY0" fmla="*/ 0 h 432048"/>
              <a:gd name="connsiteX1" fmla="*/ 4830048 w 4830048"/>
              <a:gd name="connsiteY1" fmla="*/ 871 h 432048"/>
              <a:gd name="connsiteX2" fmla="*/ 4327151 w 4830048"/>
              <a:gd name="connsiteY2" fmla="*/ 432048 h 432048"/>
              <a:gd name="connsiteX3" fmla="*/ 0 w 4830048"/>
              <a:gd name="connsiteY3" fmla="*/ 432048 h 432048"/>
              <a:gd name="connsiteX4" fmla="*/ 924557 w 4830048"/>
              <a:gd name="connsiteY4" fmla="*/ 0 h 432048"/>
              <a:gd name="connsiteX0" fmla="*/ 0 w 4830048"/>
              <a:gd name="connsiteY0" fmla="*/ 0 h 432048"/>
              <a:gd name="connsiteX1" fmla="*/ 4830048 w 4830048"/>
              <a:gd name="connsiteY1" fmla="*/ 871 h 432048"/>
              <a:gd name="connsiteX2" fmla="*/ 4327151 w 4830048"/>
              <a:gd name="connsiteY2" fmla="*/ 432048 h 432048"/>
              <a:gd name="connsiteX3" fmla="*/ 0 w 4830048"/>
              <a:gd name="connsiteY3" fmla="*/ 432048 h 432048"/>
              <a:gd name="connsiteX4" fmla="*/ 0 w 4830048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048" h="432048">
                <a:moveTo>
                  <a:pt x="0" y="0"/>
                </a:moveTo>
                <a:lnTo>
                  <a:pt x="4830048" y="871"/>
                </a:lnTo>
                <a:lnTo>
                  <a:pt x="4327151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D421A"/>
              </a:gs>
              <a:gs pos="100000">
                <a:srgbClr val="6C752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" name="Text Box 3"/>
          <p:cNvSpPr txBox="1">
            <a:spLocks noChangeAspect="1" noChangeArrowheads="1"/>
          </p:cNvSpPr>
          <p:nvPr/>
        </p:nvSpPr>
        <p:spPr bwMode="auto">
          <a:xfrm>
            <a:off x="5076056" y="332902"/>
            <a:ext cx="4100972" cy="43180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 tIns="18000" bIns="0" anchor="ctr"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it-IT" sz="2000" b="1" dirty="0" smtClean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ACCORDO CITTA’ CAPOLUOGO </a:t>
            </a:r>
            <a:endParaRPr lang="it-IT" sz="2000" b="1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t="9430"/>
          <a:stretch>
            <a:fillRect/>
          </a:stretch>
        </p:blipFill>
        <p:spPr bwMode="auto">
          <a:xfrm>
            <a:off x="6660232" y="2424089"/>
            <a:ext cx="1967352" cy="273630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r="28023"/>
          <a:stretch>
            <a:fillRect/>
          </a:stretch>
        </p:blipFill>
        <p:spPr bwMode="auto">
          <a:xfrm>
            <a:off x="6806845" y="5016377"/>
            <a:ext cx="1728192" cy="122093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77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19" y="1484784"/>
            <a:ext cx="8542057" cy="4896544"/>
          </a:xfrm>
        </p:spPr>
        <p:txBody>
          <a:bodyPr/>
          <a:lstStyle/>
          <a:p>
            <a:pPr marL="0" indent="-514350">
              <a:lnSpc>
                <a:spcPts val="2100"/>
              </a:lnSpc>
              <a:buNone/>
            </a:pPr>
            <a:r>
              <a:rPr lang="it-IT" sz="1800" dirty="0" smtClean="0">
                <a:latin typeface="Calibri" pitchFamily="34" charset="0"/>
              </a:rPr>
              <a:t>Nel maggio 2015 nasce la collaborazione tra la Provincia di Brescia con il proprio </a:t>
            </a:r>
            <a:r>
              <a:rPr lang="it-IT" sz="1800" b="1" dirty="0" smtClean="0">
                <a:latin typeface="Calibri" pitchFamily="34" charset="0"/>
              </a:rPr>
              <a:t>Servizio SEAV </a:t>
            </a:r>
            <a:r>
              <a:rPr lang="it-IT" sz="1800" dirty="0" smtClean="0">
                <a:latin typeface="Calibri" pitchFamily="34" charset="0"/>
              </a:rPr>
              <a:t>e </a:t>
            </a:r>
            <a:r>
              <a:rPr lang="it-IT" sz="1800" b="1" dirty="0" smtClean="0">
                <a:latin typeface="Calibri" pitchFamily="34" charset="0"/>
              </a:rPr>
              <a:t>l’Incubatore di Imprese</a:t>
            </a:r>
            <a:r>
              <a:rPr lang="it-IT" sz="1800" dirty="0" smtClean="0">
                <a:latin typeface="Calibri" pitchFamily="34" charset="0"/>
              </a:rPr>
              <a:t>, un soggetto partecipato da enti pubblici e privati. Un modello di </a:t>
            </a:r>
            <a:r>
              <a:rPr lang="it-IT" sz="1800" dirty="0" err="1" smtClean="0">
                <a:latin typeface="Calibri" pitchFamily="34" charset="0"/>
              </a:rPr>
              <a:t>governance</a:t>
            </a:r>
            <a:r>
              <a:rPr lang="it-IT" sz="1800" dirty="0" smtClean="0">
                <a:latin typeface="Calibri" pitchFamily="34" charset="0"/>
              </a:rPr>
              <a:t> del territorio che vuole identificare, coordinare e costruire in modo condiviso azioni e progetti di sviluppo a livello sovra comunale.</a:t>
            </a:r>
          </a:p>
          <a:p>
            <a:pPr marL="0" indent="-514350" algn="ctr">
              <a:lnSpc>
                <a:spcPts val="2100"/>
              </a:lnSpc>
              <a:buNone/>
            </a:pPr>
            <a:r>
              <a:rPr lang="it-IT" sz="1800" b="1" dirty="0" smtClean="0">
                <a:latin typeface="Calibri" pitchFamily="34" charset="0"/>
              </a:rPr>
              <a:t>COME?</a:t>
            </a:r>
          </a:p>
          <a:p>
            <a:pPr marL="0" indent="-514350">
              <a:lnSpc>
                <a:spcPts val="2100"/>
              </a:lnSpc>
              <a:buNone/>
            </a:pPr>
            <a:r>
              <a:rPr lang="it-IT" sz="1800" dirty="0" smtClean="0">
                <a:latin typeface="Calibri" pitchFamily="34" charset="0"/>
              </a:rPr>
              <a:t>» offrendo sull’intero territorio provinciale informazioni in </a:t>
            </a:r>
            <a:br>
              <a:rPr lang="it-IT" sz="1800" dirty="0" smtClean="0">
                <a:latin typeface="Calibri" pitchFamily="34" charset="0"/>
              </a:rPr>
            </a:br>
            <a:r>
              <a:rPr lang="it-IT" sz="1800" dirty="0" smtClean="0">
                <a:latin typeface="Calibri" pitchFamily="34" charset="0"/>
              </a:rPr>
              <a:t>merito alle diverse opportunità di finanziamento provenienti </a:t>
            </a:r>
            <a:br>
              <a:rPr lang="it-IT" sz="1800" dirty="0" smtClean="0">
                <a:latin typeface="Calibri" pitchFamily="34" charset="0"/>
              </a:rPr>
            </a:br>
            <a:r>
              <a:rPr lang="it-IT" sz="1800" dirty="0" smtClean="0">
                <a:latin typeface="Calibri" pitchFamily="34" charset="0"/>
              </a:rPr>
              <a:t>da contributi/finanziamenti nazionali, regionali e europei;</a:t>
            </a:r>
          </a:p>
          <a:p>
            <a:pPr marL="0" indent="-514350">
              <a:lnSpc>
                <a:spcPts val="2100"/>
              </a:lnSpc>
              <a:buNone/>
            </a:pPr>
            <a:r>
              <a:rPr lang="it-IT" sz="1800" dirty="0" smtClean="0">
                <a:latin typeface="Calibri" pitchFamily="34" charset="0"/>
              </a:rPr>
              <a:t>» supportando i comuni nell’individuazione delle linee di </a:t>
            </a:r>
            <a:br>
              <a:rPr lang="it-IT" sz="1800" dirty="0" smtClean="0">
                <a:latin typeface="Calibri" pitchFamily="34" charset="0"/>
              </a:rPr>
            </a:br>
            <a:r>
              <a:rPr lang="it-IT" sz="1800" dirty="0" smtClean="0">
                <a:latin typeface="Calibri" pitchFamily="34" charset="0"/>
              </a:rPr>
              <a:t>finanziamento più consone alle proprie esigenze;</a:t>
            </a:r>
          </a:p>
          <a:p>
            <a:pPr marL="0" indent="-514350">
              <a:lnSpc>
                <a:spcPts val="2100"/>
              </a:lnSpc>
              <a:buNone/>
            </a:pPr>
            <a:r>
              <a:rPr lang="it-IT" sz="1800" dirty="0" smtClean="0">
                <a:latin typeface="Calibri" pitchFamily="34" charset="0"/>
              </a:rPr>
              <a:t>» supportando i comuni nella diffusione sul territorio di propria </a:t>
            </a:r>
            <a:br>
              <a:rPr lang="it-IT" sz="1800" dirty="0" smtClean="0">
                <a:latin typeface="Calibri" pitchFamily="34" charset="0"/>
              </a:rPr>
            </a:br>
            <a:r>
              <a:rPr lang="it-IT" sz="1800" dirty="0" smtClean="0">
                <a:latin typeface="Calibri" pitchFamily="34" charset="0"/>
              </a:rPr>
              <a:t>competenza di tutte le opportunità di finanziamento permettendo </a:t>
            </a:r>
            <a:br>
              <a:rPr lang="it-IT" sz="1800" dirty="0" smtClean="0">
                <a:latin typeface="Calibri" pitchFamily="34" charset="0"/>
              </a:rPr>
            </a:br>
            <a:r>
              <a:rPr lang="it-IT" sz="1800" dirty="0" smtClean="0">
                <a:latin typeface="Calibri" pitchFamily="34" charset="0"/>
              </a:rPr>
              <a:t>ai propri cittadini e alle aziende presenti nel proprio comune di </a:t>
            </a:r>
            <a:br>
              <a:rPr lang="it-IT" sz="1800" dirty="0" smtClean="0">
                <a:latin typeface="Calibri" pitchFamily="34" charset="0"/>
              </a:rPr>
            </a:br>
            <a:r>
              <a:rPr lang="it-IT" sz="1800" dirty="0" smtClean="0">
                <a:latin typeface="Calibri" pitchFamily="34" charset="0"/>
              </a:rPr>
              <a:t>cogliere le opportunità di finanziamento a livello locale, nazionale </a:t>
            </a:r>
            <a:br>
              <a:rPr lang="it-IT" sz="1800" dirty="0" smtClean="0">
                <a:latin typeface="Calibri" pitchFamily="34" charset="0"/>
              </a:rPr>
            </a:br>
            <a:r>
              <a:rPr lang="it-IT" sz="1800" dirty="0" smtClean="0">
                <a:latin typeface="Calibri" pitchFamily="34" charset="0"/>
              </a:rPr>
              <a:t>ed internazionale;</a:t>
            </a:r>
          </a:p>
          <a:p>
            <a:pPr marL="0" indent="-514350">
              <a:lnSpc>
                <a:spcPts val="2100"/>
              </a:lnSpc>
              <a:buNone/>
            </a:pPr>
            <a:r>
              <a:rPr lang="it-IT" sz="1800" dirty="0" smtClean="0">
                <a:latin typeface="Calibri" pitchFamily="34" charset="0"/>
              </a:rPr>
              <a:t>» supportando le aziende e gli enti pubblici nella partecipazione a bandi di finanziamento;</a:t>
            </a:r>
          </a:p>
          <a:p>
            <a:pPr marL="0" indent="-514350">
              <a:lnSpc>
                <a:spcPts val="2100"/>
              </a:lnSpc>
              <a:buNone/>
            </a:pPr>
            <a:r>
              <a:rPr lang="it-IT" sz="1800" dirty="0" smtClean="0">
                <a:latin typeface="Calibri" pitchFamily="34" charset="0"/>
              </a:rPr>
              <a:t>» supportando le aziende e gli enti pubblici nella realizzazione di progetti finanziati;</a:t>
            </a:r>
          </a:p>
        </p:txBody>
      </p:sp>
      <p:sp>
        <p:nvSpPr>
          <p:cNvPr id="9" name="Text Box 3"/>
          <p:cNvSpPr txBox="1">
            <a:spLocks noChangeAspect="1" noChangeArrowheads="1"/>
          </p:cNvSpPr>
          <p:nvPr/>
        </p:nvSpPr>
        <p:spPr bwMode="auto">
          <a:xfrm>
            <a:off x="4427984" y="908720"/>
            <a:ext cx="4749044" cy="30243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 tIns="18000" bIns="0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it-IT" sz="1500" b="1" dirty="0">
              <a:solidFill>
                <a:srgbClr val="6C752D">
                  <a:alpha val="80000"/>
                </a:srgb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-36513" y="1196975"/>
            <a:ext cx="9180513" cy="142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8D983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Pentagono 3"/>
          <p:cNvSpPr/>
          <p:nvPr/>
        </p:nvSpPr>
        <p:spPr>
          <a:xfrm rot="10800000">
            <a:off x="4681538" y="333375"/>
            <a:ext cx="4495800" cy="431800"/>
          </a:xfrm>
          <a:custGeom>
            <a:avLst/>
            <a:gdLst>
              <a:gd name="connsiteX0" fmla="*/ 0 w 3672408"/>
              <a:gd name="connsiteY0" fmla="*/ 0 h 432048"/>
              <a:gd name="connsiteX1" fmla="*/ 3402594 w 3672408"/>
              <a:gd name="connsiteY1" fmla="*/ 0 h 432048"/>
              <a:gd name="connsiteX2" fmla="*/ 3672408 w 3672408"/>
              <a:gd name="connsiteY2" fmla="*/ 216024 h 432048"/>
              <a:gd name="connsiteX3" fmla="*/ 3402594 w 3672408"/>
              <a:gd name="connsiteY3" fmla="*/ 432048 h 432048"/>
              <a:gd name="connsiteX4" fmla="*/ 0 w 3672408"/>
              <a:gd name="connsiteY4" fmla="*/ 432048 h 432048"/>
              <a:gd name="connsiteX5" fmla="*/ 0 w 3672408"/>
              <a:gd name="connsiteY5" fmla="*/ 0 h 432048"/>
              <a:gd name="connsiteX0" fmla="*/ 0 w 3672408"/>
              <a:gd name="connsiteY0" fmla="*/ 0 h 432048"/>
              <a:gd name="connsiteX1" fmla="*/ 3662571 w 3672408"/>
              <a:gd name="connsiteY1" fmla="*/ 0 h 432048"/>
              <a:gd name="connsiteX2" fmla="*/ 3672408 w 3672408"/>
              <a:gd name="connsiteY2" fmla="*/ 216024 h 432048"/>
              <a:gd name="connsiteX3" fmla="*/ 3402594 w 3672408"/>
              <a:gd name="connsiteY3" fmla="*/ 432048 h 432048"/>
              <a:gd name="connsiteX4" fmla="*/ 0 w 3672408"/>
              <a:gd name="connsiteY4" fmla="*/ 432048 h 432048"/>
              <a:gd name="connsiteX5" fmla="*/ 0 w 3672408"/>
              <a:gd name="connsiteY5" fmla="*/ 0 h 432048"/>
              <a:gd name="connsiteX0" fmla="*/ 0 w 3672408"/>
              <a:gd name="connsiteY0" fmla="*/ 0 h 432048"/>
              <a:gd name="connsiteX1" fmla="*/ 3672408 w 3672408"/>
              <a:gd name="connsiteY1" fmla="*/ 216024 h 432048"/>
              <a:gd name="connsiteX2" fmla="*/ 3402594 w 3672408"/>
              <a:gd name="connsiteY2" fmla="*/ 432048 h 432048"/>
              <a:gd name="connsiteX3" fmla="*/ 0 w 3672408"/>
              <a:gd name="connsiteY3" fmla="*/ 432048 h 432048"/>
              <a:gd name="connsiteX4" fmla="*/ 0 w 3672408"/>
              <a:gd name="connsiteY4" fmla="*/ 0 h 432048"/>
              <a:gd name="connsiteX0" fmla="*/ 0 w 3905491"/>
              <a:gd name="connsiteY0" fmla="*/ 0 h 432048"/>
              <a:gd name="connsiteX1" fmla="*/ 3905491 w 3905491"/>
              <a:gd name="connsiteY1" fmla="*/ 871 h 432048"/>
              <a:gd name="connsiteX2" fmla="*/ 3402594 w 3905491"/>
              <a:gd name="connsiteY2" fmla="*/ 432048 h 432048"/>
              <a:gd name="connsiteX3" fmla="*/ 0 w 3905491"/>
              <a:gd name="connsiteY3" fmla="*/ 432048 h 432048"/>
              <a:gd name="connsiteX4" fmla="*/ 0 w 3905491"/>
              <a:gd name="connsiteY4" fmla="*/ 0 h 432048"/>
              <a:gd name="connsiteX0" fmla="*/ 924557 w 4830048"/>
              <a:gd name="connsiteY0" fmla="*/ 0 h 432048"/>
              <a:gd name="connsiteX1" fmla="*/ 4830048 w 4830048"/>
              <a:gd name="connsiteY1" fmla="*/ 871 h 432048"/>
              <a:gd name="connsiteX2" fmla="*/ 4327151 w 4830048"/>
              <a:gd name="connsiteY2" fmla="*/ 432048 h 432048"/>
              <a:gd name="connsiteX3" fmla="*/ 0 w 4830048"/>
              <a:gd name="connsiteY3" fmla="*/ 432048 h 432048"/>
              <a:gd name="connsiteX4" fmla="*/ 924557 w 4830048"/>
              <a:gd name="connsiteY4" fmla="*/ 0 h 432048"/>
              <a:gd name="connsiteX0" fmla="*/ 0 w 4830048"/>
              <a:gd name="connsiteY0" fmla="*/ 0 h 432048"/>
              <a:gd name="connsiteX1" fmla="*/ 4830048 w 4830048"/>
              <a:gd name="connsiteY1" fmla="*/ 871 h 432048"/>
              <a:gd name="connsiteX2" fmla="*/ 4327151 w 4830048"/>
              <a:gd name="connsiteY2" fmla="*/ 432048 h 432048"/>
              <a:gd name="connsiteX3" fmla="*/ 0 w 4830048"/>
              <a:gd name="connsiteY3" fmla="*/ 432048 h 432048"/>
              <a:gd name="connsiteX4" fmla="*/ 0 w 4830048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048" h="432048">
                <a:moveTo>
                  <a:pt x="0" y="0"/>
                </a:moveTo>
                <a:lnTo>
                  <a:pt x="4830048" y="871"/>
                </a:lnTo>
                <a:lnTo>
                  <a:pt x="4327151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D421A"/>
              </a:gs>
              <a:gs pos="100000">
                <a:srgbClr val="6C752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" name="Text Box 3"/>
          <p:cNvSpPr txBox="1">
            <a:spLocks noChangeAspect="1" noChangeArrowheads="1"/>
          </p:cNvSpPr>
          <p:nvPr/>
        </p:nvSpPr>
        <p:spPr bwMode="auto">
          <a:xfrm>
            <a:off x="5076056" y="332902"/>
            <a:ext cx="4100972" cy="43180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 tIns="18000" bIns="0" anchor="ctr"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it-IT" sz="2000" b="1" dirty="0" smtClean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SEAV E LE COLLABORAZIONI</a:t>
            </a:r>
            <a:endParaRPr lang="it-IT" sz="2000" b="1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Immagine 6" descr="data_graph_picture_170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758733"/>
            <a:ext cx="2304256" cy="153436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Immagine 7" descr="office_image_05_hd_picture_1709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861048"/>
            <a:ext cx="1951521" cy="158417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7377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o 3"/>
          <p:cNvSpPr/>
          <p:nvPr/>
        </p:nvSpPr>
        <p:spPr>
          <a:xfrm rot="10800000">
            <a:off x="4681538" y="333375"/>
            <a:ext cx="4495800" cy="431800"/>
          </a:xfrm>
          <a:custGeom>
            <a:avLst/>
            <a:gdLst>
              <a:gd name="connsiteX0" fmla="*/ 0 w 3672408"/>
              <a:gd name="connsiteY0" fmla="*/ 0 h 432048"/>
              <a:gd name="connsiteX1" fmla="*/ 3402594 w 3672408"/>
              <a:gd name="connsiteY1" fmla="*/ 0 h 432048"/>
              <a:gd name="connsiteX2" fmla="*/ 3672408 w 3672408"/>
              <a:gd name="connsiteY2" fmla="*/ 216024 h 432048"/>
              <a:gd name="connsiteX3" fmla="*/ 3402594 w 3672408"/>
              <a:gd name="connsiteY3" fmla="*/ 432048 h 432048"/>
              <a:gd name="connsiteX4" fmla="*/ 0 w 3672408"/>
              <a:gd name="connsiteY4" fmla="*/ 432048 h 432048"/>
              <a:gd name="connsiteX5" fmla="*/ 0 w 3672408"/>
              <a:gd name="connsiteY5" fmla="*/ 0 h 432048"/>
              <a:gd name="connsiteX0" fmla="*/ 0 w 3672408"/>
              <a:gd name="connsiteY0" fmla="*/ 0 h 432048"/>
              <a:gd name="connsiteX1" fmla="*/ 3662571 w 3672408"/>
              <a:gd name="connsiteY1" fmla="*/ 0 h 432048"/>
              <a:gd name="connsiteX2" fmla="*/ 3672408 w 3672408"/>
              <a:gd name="connsiteY2" fmla="*/ 216024 h 432048"/>
              <a:gd name="connsiteX3" fmla="*/ 3402594 w 3672408"/>
              <a:gd name="connsiteY3" fmla="*/ 432048 h 432048"/>
              <a:gd name="connsiteX4" fmla="*/ 0 w 3672408"/>
              <a:gd name="connsiteY4" fmla="*/ 432048 h 432048"/>
              <a:gd name="connsiteX5" fmla="*/ 0 w 3672408"/>
              <a:gd name="connsiteY5" fmla="*/ 0 h 432048"/>
              <a:gd name="connsiteX0" fmla="*/ 0 w 3672408"/>
              <a:gd name="connsiteY0" fmla="*/ 0 h 432048"/>
              <a:gd name="connsiteX1" fmla="*/ 3672408 w 3672408"/>
              <a:gd name="connsiteY1" fmla="*/ 216024 h 432048"/>
              <a:gd name="connsiteX2" fmla="*/ 3402594 w 3672408"/>
              <a:gd name="connsiteY2" fmla="*/ 432048 h 432048"/>
              <a:gd name="connsiteX3" fmla="*/ 0 w 3672408"/>
              <a:gd name="connsiteY3" fmla="*/ 432048 h 432048"/>
              <a:gd name="connsiteX4" fmla="*/ 0 w 3672408"/>
              <a:gd name="connsiteY4" fmla="*/ 0 h 432048"/>
              <a:gd name="connsiteX0" fmla="*/ 0 w 3905491"/>
              <a:gd name="connsiteY0" fmla="*/ 0 h 432048"/>
              <a:gd name="connsiteX1" fmla="*/ 3905491 w 3905491"/>
              <a:gd name="connsiteY1" fmla="*/ 871 h 432048"/>
              <a:gd name="connsiteX2" fmla="*/ 3402594 w 3905491"/>
              <a:gd name="connsiteY2" fmla="*/ 432048 h 432048"/>
              <a:gd name="connsiteX3" fmla="*/ 0 w 3905491"/>
              <a:gd name="connsiteY3" fmla="*/ 432048 h 432048"/>
              <a:gd name="connsiteX4" fmla="*/ 0 w 3905491"/>
              <a:gd name="connsiteY4" fmla="*/ 0 h 432048"/>
              <a:gd name="connsiteX0" fmla="*/ 924557 w 4830048"/>
              <a:gd name="connsiteY0" fmla="*/ 0 h 432048"/>
              <a:gd name="connsiteX1" fmla="*/ 4830048 w 4830048"/>
              <a:gd name="connsiteY1" fmla="*/ 871 h 432048"/>
              <a:gd name="connsiteX2" fmla="*/ 4327151 w 4830048"/>
              <a:gd name="connsiteY2" fmla="*/ 432048 h 432048"/>
              <a:gd name="connsiteX3" fmla="*/ 0 w 4830048"/>
              <a:gd name="connsiteY3" fmla="*/ 432048 h 432048"/>
              <a:gd name="connsiteX4" fmla="*/ 924557 w 4830048"/>
              <a:gd name="connsiteY4" fmla="*/ 0 h 432048"/>
              <a:gd name="connsiteX0" fmla="*/ 0 w 4830048"/>
              <a:gd name="connsiteY0" fmla="*/ 0 h 432048"/>
              <a:gd name="connsiteX1" fmla="*/ 4830048 w 4830048"/>
              <a:gd name="connsiteY1" fmla="*/ 871 h 432048"/>
              <a:gd name="connsiteX2" fmla="*/ 4327151 w 4830048"/>
              <a:gd name="connsiteY2" fmla="*/ 432048 h 432048"/>
              <a:gd name="connsiteX3" fmla="*/ 0 w 4830048"/>
              <a:gd name="connsiteY3" fmla="*/ 432048 h 432048"/>
              <a:gd name="connsiteX4" fmla="*/ 0 w 4830048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048" h="432048">
                <a:moveTo>
                  <a:pt x="0" y="0"/>
                </a:moveTo>
                <a:lnTo>
                  <a:pt x="4830048" y="871"/>
                </a:lnTo>
                <a:lnTo>
                  <a:pt x="4327151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D421A"/>
              </a:gs>
              <a:gs pos="100000">
                <a:srgbClr val="6C752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0" name="Text Box 3"/>
          <p:cNvSpPr txBox="1">
            <a:spLocks noChangeAspect="1" noChangeArrowheads="1"/>
          </p:cNvSpPr>
          <p:nvPr/>
        </p:nvSpPr>
        <p:spPr bwMode="auto">
          <a:xfrm>
            <a:off x="5076056" y="332902"/>
            <a:ext cx="4100972" cy="43180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 tIns="18000" bIns="0" anchor="ctr"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it-IT" sz="2000" b="1" dirty="0" smtClean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PROGETTI PRESENTATI</a:t>
            </a:r>
            <a:endParaRPr lang="it-IT" sz="2000" b="1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 Box 3"/>
          <p:cNvSpPr txBox="1">
            <a:spLocks noChangeAspect="1" noChangeArrowheads="1"/>
          </p:cNvSpPr>
          <p:nvPr/>
        </p:nvSpPr>
        <p:spPr bwMode="auto">
          <a:xfrm>
            <a:off x="4427984" y="908720"/>
            <a:ext cx="4749044" cy="30243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 tIns="18000" bIns="0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500" b="1" dirty="0" smtClean="0">
              <a:solidFill>
                <a:srgbClr val="6C752D">
                  <a:alpha val="80000"/>
                </a:srgb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-36513" y="1196975"/>
            <a:ext cx="9180513" cy="142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8D983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Text Box 2"/>
          <p:cNvSpPr txBox="1">
            <a:spLocks noChangeAspect="1" noChangeArrowheads="1"/>
          </p:cNvSpPr>
          <p:nvPr/>
        </p:nvSpPr>
        <p:spPr bwMode="auto">
          <a:xfrm>
            <a:off x="467544" y="1500174"/>
            <a:ext cx="223224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50000"/>
              </a:spcBef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» BIBLIOALPS</a:t>
            </a:r>
          </a:p>
          <a:p>
            <a:pPr marL="0" indent="-514350" algn="l">
              <a:buNone/>
            </a:pPr>
            <a:r>
              <a:rPr lang="it-IT" sz="1800" dirty="0" smtClean="0">
                <a:latin typeface="Calibri" pitchFamily="34" charset="0"/>
              </a:rPr>
              <a:t>Servizi di comunicazione innovativa offerti dalle biblioteche locali delle aree dello Spazio Alpino per lo sviluppo socio economico locale.</a:t>
            </a:r>
          </a:p>
          <a:p>
            <a:pPr marL="0" indent="-514350" algn="l">
              <a:buNone/>
            </a:pPr>
            <a:r>
              <a:rPr lang="it-IT" sz="500" dirty="0" smtClean="0">
                <a:latin typeface="Calibri" pitchFamily="34" charset="0"/>
              </a:rPr>
              <a:t/>
            </a:r>
            <a:br>
              <a:rPr lang="it-IT" sz="500" dirty="0" smtClean="0">
                <a:latin typeface="Calibri" pitchFamily="34" charset="0"/>
              </a:rPr>
            </a:br>
            <a:r>
              <a:rPr lang="it-IT" sz="1800" dirty="0" smtClean="0">
                <a:latin typeface="Calibri" pitchFamily="34" charset="0"/>
              </a:rPr>
              <a:t>Importo €.2.500.000</a:t>
            </a:r>
          </a:p>
          <a:p>
            <a:pPr marL="0" indent="-514350" algn="l">
              <a:buNone/>
            </a:pPr>
            <a:r>
              <a:rPr lang="it-IT" sz="500" dirty="0" smtClean="0">
                <a:latin typeface="Calibri" pitchFamily="34" charset="0"/>
              </a:rPr>
              <a:t/>
            </a:r>
            <a:br>
              <a:rPr lang="it-IT" sz="500" dirty="0" smtClean="0">
                <a:latin typeface="Calibri" pitchFamily="34" charset="0"/>
              </a:rPr>
            </a:br>
            <a:r>
              <a:rPr lang="it-IT" sz="1800" dirty="0" smtClean="0">
                <a:latin typeface="Calibri" pitchFamily="34" charset="0"/>
              </a:rPr>
              <a:t>n. Partner 10</a:t>
            </a:r>
          </a:p>
        </p:txBody>
      </p:sp>
      <p:sp>
        <p:nvSpPr>
          <p:cNvPr id="19" name="Text Box 2"/>
          <p:cNvSpPr txBox="1">
            <a:spLocks noChangeAspect="1" noChangeArrowheads="1"/>
          </p:cNvSpPr>
          <p:nvPr/>
        </p:nvSpPr>
        <p:spPr bwMode="auto">
          <a:xfrm>
            <a:off x="2843808" y="1524114"/>
            <a:ext cx="309634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 algn="l">
              <a:spcBef>
                <a:spcPct val="50000"/>
              </a:spcBef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» </a:t>
            </a:r>
            <a:r>
              <a:rPr lang="it-IT" sz="2000" b="1" dirty="0" smtClean="0">
                <a:latin typeface="Calibri" pitchFamily="34" charset="0"/>
              </a:rPr>
              <a:t>E-SALP </a:t>
            </a:r>
            <a:r>
              <a:rPr lang="it-IT" sz="2000" b="1" dirty="0" err="1" smtClean="0">
                <a:latin typeface="Calibri" pitchFamily="34" charset="0"/>
              </a:rPr>
              <a:t>Electro‐charging</a:t>
            </a:r>
            <a:r>
              <a:rPr lang="it-IT" sz="2000" b="1" dirty="0" smtClean="0">
                <a:latin typeface="Calibri" pitchFamily="34" charset="0"/>
              </a:rPr>
              <a:t> </a:t>
            </a:r>
            <a:r>
              <a:rPr lang="it-IT" sz="2000" b="1" dirty="0" err="1" smtClean="0">
                <a:latin typeface="Calibri" pitchFamily="34" charset="0"/>
              </a:rPr>
              <a:t>Stations</a:t>
            </a:r>
            <a:r>
              <a:rPr lang="it-IT" sz="2000" b="1" dirty="0" smtClean="0">
                <a:latin typeface="Calibri" pitchFamily="34" charset="0"/>
              </a:rPr>
              <a:t> </a:t>
            </a:r>
            <a:r>
              <a:rPr lang="it-IT" sz="2000" b="1" dirty="0" err="1" smtClean="0">
                <a:latin typeface="Calibri" pitchFamily="34" charset="0"/>
              </a:rPr>
              <a:t>for</a:t>
            </a:r>
            <a:r>
              <a:rPr lang="it-IT" sz="2000" b="1" dirty="0" smtClean="0">
                <a:latin typeface="Calibri" pitchFamily="34" charset="0"/>
              </a:rPr>
              <a:t> </a:t>
            </a:r>
            <a:r>
              <a:rPr lang="it-IT" sz="2000" b="1" dirty="0" err="1" smtClean="0">
                <a:latin typeface="Calibri" pitchFamily="34" charset="0"/>
              </a:rPr>
              <a:t>ALPine</a:t>
            </a:r>
            <a:r>
              <a:rPr lang="it-IT" sz="2000" b="1" dirty="0" smtClean="0">
                <a:latin typeface="Calibri" pitchFamily="34" charset="0"/>
              </a:rPr>
              <a:t> </a:t>
            </a:r>
            <a:r>
              <a:rPr lang="it-IT" sz="2000" b="1" dirty="0" err="1" smtClean="0">
                <a:latin typeface="Calibri" pitchFamily="34" charset="0"/>
              </a:rPr>
              <a:t>space</a:t>
            </a:r>
            <a:r>
              <a:rPr lang="it-IT" sz="2000" b="1" dirty="0" smtClean="0">
                <a:latin typeface="Calibri" pitchFamily="34" charset="0"/>
              </a:rPr>
              <a:t> </a:t>
            </a:r>
            <a:r>
              <a:rPr lang="it-IT" sz="2000" b="1" dirty="0" err="1" smtClean="0">
                <a:latin typeface="Calibri" pitchFamily="34" charset="0"/>
              </a:rPr>
              <a:t>sustainable</a:t>
            </a:r>
            <a:r>
              <a:rPr lang="it-IT" sz="2000" b="1" dirty="0" smtClean="0">
                <a:latin typeface="Calibri" pitchFamily="34" charset="0"/>
              </a:rPr>
              <a:t> </a:t>
            </a:r>
            <a:r>
              <a:rPr lang="it-IT" sz="2000" b="1" dirty="0" err="1" smtClean="0">
                <a:latin typeface="Calibri" pitchFamily="34" charset="0"/>
              </a:rPr>
              <a:t>mobility</a:t>
            </a:r>
            <a:endParaRPr lang="it-IT" sz="2000" b="1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  <a:p>
            <a:pPr marL="0" indent="-514350" algn="l">
              <a:buNone/>
            </a:pPr>
            <a:r>
              <a:rPr lang="it-IT" sz="1800" dirty="0" smtClean="0">
                <a:latin typeface="Calibri" pitchFamily="34" charset="0"/>
              </a:rPr>
              <a:t>Il progetto, definisce un modello di </a:t>
            </a:r>
            <a:r>
              <a:rPr lang="it-IT" sz="1800" dirty="0" err="1" smtClean="0">
                <a:latin typeface="Calibri" pitchFamily="34" charset="0"/>
              </a:rPr>
              <a:t>governance</a:t>
            </a:r>
            <a:r>
              <a:rPr lang="it-IT" sz="1800" dirty="0" smtClean="0">
                <a:latin typeface="Calibri" pitchFamily="34" charset="0"/>
              </a:rPr>
              <a:t> e metodi per implementare servizi di e-mobilità in linea con le esigenze delle comunità dello Spazio Alpino e con l'</a:t>
            </a:r>
            <a:r>
              <a:rPr lang="it-IT" sz="1800" dirty="0" err="1" smtClean="0">
                <a:latin typeface="Calibri" pitchFamily="34" charset="0"/>
              </a:rPr>
              <a:t>autosostenibilità</a:t>
            </a:r>
            <a:r>
              <a:rPr lang="it-IT" sz="1800" dirty="0" smtClean="0">
                <a:latin typeface="Calibri" pitchFamily="34" charset="0"/>
              </a:rPr>
              <a:t> economica</a:t>
            </a:r>
          </a:p>
          <a:p>
            <a:pPr indent="-514350" algn="l"/>
            <a:r>
              <a:rPr lang="it-IT" sz="500" dirty="0" smtClean="0">
                <a:latin typeface="Calibri" pitchFamily="34" charset="0"/>
              </a:rPr>
              <a:t/>
            </a:r>
            <a:br>
              <a:rPr lang="it-IT" sz="500" dirty="0" smtClean="0">
                <a:latin typeface="Calibri" pitchFamily="34" charset="0"/>
              </a:rPr>
            </a:br>
            <a:r>
              <a:rPr lang="it-IT" sz="1800" dirty="0" smtClean="0">
                <a:latin typeface="Calibri" pitchFamily="34" charset="0"/>
              </a:rPr>
              <a:t>Importo €.3.000.000</a:t>
            </a:r>
          </a:p>
          <a:p>
            <a:pPr indent="-514350" algn="l"/>
            <a:r>
              <a:rPr lang="it-IT" sz="500" dirty="0" smtClean="0">
                <a:latin typeface="Calibri" pitchFamily="34" charset="0"/>
              </a:rPr>
              <a:t/>
            </a:r>
            <a:br>
              <a:rPr lang="it-IT" sz="500" dirty="0" smtClean="0">
                <a:latin typeface="Calibri" pitchFamily="34" charset="0"/>
              </a:rPr>
            </a:br>
            <a:r>
              <a:rPr lang="it-IT" sz="1800" dirty="0" smtClean="0">
                <a:latin typeface="Calibri" pitchFamily="34" charset="0"/>
              </a:rPr>
              <a:t>n. Partner 15</a:t>
            </a:r>
          </a:p>
          <a:p>
            <a:pPr marL="0" indent="-514350" algn="l">
              <a:buNone/>
            </a:pPr>
            <a:endParaRPr lang="it-IT" sz="2000" dirty="0" smtClean="0">
              <a:latin typeface="Calibri" pitchFamily="34" charset="0"/>
            </a:endParaRPr>
          </a:p>
        </p:txBody>
      </p:sp>
      <p:sp>
        <p:nvSpPr>
          <p:cNvPr id="21" name="Text Box 2"/>
          <p:cNvSpPr txBox="1">
            <a:spLocks noChangeAspect="1" noChangeArrowheads="1"/>
          </p:cNvSpPr>
          <p:nvPr/>
        </p:nvSpPr>
        <p:spPr bwMode="auto">
          <a:xfrm>
            <a:off x="5940152" y="1524114"/>
            <a:ext cx="29523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 algn="l">
              <a:spcBef>
                <a:spcPct val="50000"/>
              </a:spcBef>
            </a:pPr>
            <a:r>
              <a:rPr lang="it-IT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» </a:t>
            </a:r>
            <a:r>
              <a:rPr lang="it-IT" sz="2000" b="1" dirty="0" smtClean="0">
                <a:latin typeface="Calibri" pitchFamily="34" charset="0"/>
              </a:rPr>
              <a:t>SMART BUILDINGS</a:t>
            </a:r>
            <a:endParaRPr lang="it-IT" sz="2000" b="1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  <a:p>
            <a:pPr marL="0" indent="-514350" algn="l">
              <a:buNone/>
            </a:pPr>
            <a:r>
              <a:rPr lang="it-IT" sz="1800" dirty="0" smtClean="0">
                <a:latin typeface="Calibri" pitchFamily="34" charset="0"/>
              </a:rPr>
              <a:t>Migliorare l’implementazione degli strumenti di policy relativi all’</a:t>
            </a:r>
            <a:r>
              <a:rPr lang="it-IT" sz="1800" dirty="0" err="1" smtClean="0">
                <a:latin typeface="Calibri" pitchFamily="34" charset="0"/>
              </a:rPr>
              <a:t>efficientamento</a:t>
            </a:r>
            <a:r>
              <a:rPr lang="it-IT" sz="1800" dirty="0" smtClean="0">
                <a:latin typeface="Calibri" pitchFamily="34" charset="0"/>
              </a:rPr>
              <a:t> energetico “intelligente” degli edifici pubblici e residenziali, focalizzando l’attenzione su soluzioni ICT di gestione energetica e di sistemi di monitoraggio.</a:t>
            </a:r>
          </a:p>
          <a:p>
            <a:pPr indent="-514350" algn="l"/>
            <a:r>
              <a:rPr lang="it-IT" sz="500" dirty="0" smtClean="0">
                <a:latin typeface="Calibri" pitchFamily="34" charset="0"/>
              </a:rPr>
              <a:t/>
            </a:r>
            <a:br>
              <a:rPr lang="it-IT" sz="500" dirty="0" smtClean="0">
                <a:latin typeface="Calibri" pitchFamily="34" charset="0"/>
              </a:rPr>
            </a:br>
            <a:r>
              <a:rPr lang="it-IT" sz="1800" dirty="0" smtClean="0">
                <a:latin typeface="Calibri" pitchFamily="34" charset="0"/>
              </a:rPr>
              <a:t>Importo €.1.800.000</a:t>
            </a:r>
          </a:p>
          <a:p>
            <a:pPr indent="-514350" algn="l"/>
            <a:r>
              <a:rPr lang="it-IT" sz="500" dirty="0" smtClean="0">
                <a:latin typeface="Calibri" pitchFamily="34" charset="0"/>
              </a:rPr>
              <a:t/>
            </a:r>
            <a:br>
              <a:rPr lang="it-IT" sz="500" dirty="0" smtClean="0">
                <a:latin typeface="Calibri" pitchFamily="34" charset="0"/>
              </a:rPr>
            </a:br>
            <a:r>
              <a:rPr lang="it-IT" sz="1800" dirty="0" smtClean="0">
                <a:latin typeface="Calibri" pitchFamily="34" charset="0"/>
              </a:rPr>
              <a:t>n. Partner 10</a:t>
            </a:r>
          </a:p>
          <a:p>
            <a:pPr indent="-514350" algn="l"/>
            <a:endParaRPr lang="it-IT" sz="1800" dirty="0" smtClean="0">
              <a:latin typeface="Calibri" pitchFamily="34" charset="0"/>
            </a:endParaRPr>
          </a:p>
          <a:p>
            <a:pPr marL="0" indent="-514350" algn="l">
              <a:buNone/>
            </a:pPr>
            <a:endParaRPr lang="it-IT" sz="2000" dirty="0" smtClean="0">
              <a:latin typeface="Calibri" pitchFamily="34" charset="0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 cstate="print"/>
          <a:srcRect t="20046" b="18104"/>
          <a:stretch>
            <a:fillRect/>
          </a:stretch>
        </p:blipFill>
        <p:spPr bwMode="auto">
          <a:xfrm>
            <a:off x="6012160" y="5085184"/>
            <a:ext cx="2664296" cy="1152128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</p:pic>
      <p:pic>
        <p:nvPicPr>
          <p:cNvPr id="23" name="Immagine 22" descr="students_05_hd_pictures_168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4941168"/>
            <a:ext cx="2016224" cy="1309359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4" name="Immagine 23" descr="web-Ingeteam-Smart-House_0.jpg"/>
          <p:cNvPicPr>
            <a:picLocks noChangeAspect="1"/>
          </p:cNvPicPr>
          <p:nvPr/>
        </p:nvPicPr>
        <p:blipFill>
          <a:blip r:embed="rId5" cstate="print"/>
          <a:srcRect t="52881" b="7458"/>
          <a:stretch>
            <a:fillRect/>
          </a:stretch>
        </p:blipFill>
        <p:spPr>
          <a:xfrm>
            <a:off x="2843807" y="5157192"/>
            <a:ext cx="2922083" cy="108012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2" y="1484784"/>
            <a:ext cx="8216140" cy="4896544"/>
          </a:xfrm>
        </p:spPr>
        <p:txBody>
          <a:bodyPr/>
          <a:lstStyle/>
          <a:p>
            <a:pPr marL="0" indent="-514350">
              <a:buNone/>
            </a:pPr>
            <a:r>
              <a:rPr lang="it-IT" sz="1900" b="1" dirty="0" smtClean="0">
                <a:latin typeface="Calibri" pitchFamily="34" charset="0"/>
              </a:rPr>
              <a:t>Provincia di Brescia coordinatore del Patto dei Sindaci.  </a:t>
            </a:r>
            <a:r>
              <a:rPr lang="it-IT" sz="1900" b="1" dirty="0" err="1" smtClean="0">
                <a:latin typeface="Calibri" pitchFamily="34" charset="0"/>
              </a:rPr>
              <a:t>Covenant</a:t>
            </a:r>
            <a:r>
              <a:rPr lang="it-IT" sz="1900" b="1" dirty="0" smtClean="0">
                <a:latin typeface="Calibri" pitchFamily="34" charset="0"/>
              </a:rPr>
              <a:t> </a:t>
            </a:r>
            <a:r>
              <a:rPr lang="it-IT" sz="1900" b="1" dirty="0" err="1" smtClean="0">
                <a:latin typeface="Calibri" pitchFamily="34" charset="0"/>
              </a:rPr>
              <a:t>of</a:t>
            </a:r>
            <a:r>
              <a:rPr lang="it-IT" sz="1900" b="1" dirty="0" smtClean="0">
                <a:latin typeface="Calibri" pitchFamily="34" charset="0"/>
              </a:rPr>
              <a:t> </a:t>
            </a:r>
            <a:r>
              <a:rPr lang="it-IT" sz="1900" b="1" dirty="0" err="1" smtClean="0">
                <a:latin typeface="Calibri" pitchFamily="34" charset="0"/>
              </a:rPr>
              <a:t>Majors</a:t>
            </a:r>
            <a:r>
              <a:rPr lang="it-IT" sz="1900" b="1" dirty="0" smtClean="0">
                <a:latin typeface="Calibri" pitchFamily="34" charset="0"/>
              </a:rPr>
              <a:t>.</a:t>
            </a:r>
          </a:p>
          <a:p>
            <a:pPr marL="0" indent="-514350">
              <a:buNone/>
            </a:pPr>
            <a:r>
              <a:rPr lang="it-IT" sz="1900" dirty="0" smtClean="0">
                <a:latin typeface="Calibri" pitchFamily="34" charset="0"/>
              </a:rPr>
              <a:t>Quale rapporto tra SEAV e PAES (Piani d’Azione per l’Energia Sostenibile)?</a:t>
            </a:r>
          </a:p>
          <a:p>
            <a:pPr marL="0" indent="-514350">
              <a:buNone/>
              <a:tabLst>
                <a:tab pos="261938" algn="l"/>
              </a:tabLst>
            </a:pPr>
            <a:r>
              <a:rPr lang="it-IT" sz="1900" dirty="0" smtClean="0">
                <a:latin typeface="Calibri" pitchFamily="34" charset="0"/>
              </a:rPr>
              <a:t>Lo sviluppo di un piano strategico per l’</a:t>
            </a:r>
            <a:r>
              <a:rPr lang="it-IT" sz="1900" dirty="0" err="1" smtClean="0">
                <a:latin typeface="Calibri" pitchFamily="34" charset="0"/>
              </a:rPr>
              <a:t>efficientamento</a:t>
            </a:r>
            <a:r>
              <a:rPr lang="it-IT" sz="1900" dirty="0" smtClean="0">
                <a:latin typeface="Calibri" pitchFamily="34" charset="0"/>
              </a:rPr>
              <a:t> energetico dei Comuni della Provincia di Brescia attraverso il coordinamento e l’assistenza alla stesura dei PAES (Piani d’Azione per l’Energia Sostenibile) permette di definire delle  idee progettuali da candidare su fondi nazionali e comunitari, quindi:</a:t>
            </a:r>
          </a:p>
          <a:p>
            <a:pPr marL="0" indent="-514350">
              <a:buNone/>
              <a:tabLst>
                <a:tab pos="261938" algn="l"/>
              </a:tabLst>
            </a:pPr>
            <a:endParaRPr lang="it-IT" sz="1900" dirty="0" smtClean="0">
              <a:latin typeface="Calibri" pitchFamily="34" charset="0"/>
            </a:endParaRPr>
          </a:p>
          <a:p>
            <a:pPr marL="0" indent="0">
              <a:buNone/>
              <a:tabLst>
                <a:tab pos="363538" algn="l"/>
              </a:tabLst>
            </a:pPr>
            <a:r>
              <a:rPr lang="it-IT" sz="2000" dirty="0">
                <a:latin typeface="Calibri" pitchFamily="34" charset="0"/>
              </a:rPr>
              <a:t>» </a:t>
            </a:r>
            <a:r>
              <a:rPr lang="it-IT" sz="1900" dirty="0" smtClean="0">
                <a:latin typeface="Calibri" pitchFamily="34" charset="0"/>
              </a:rPr>
              <a:t>Promuovere collaborazioni;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it-IT" sz="2000" dirty="0">
                <a:latin typeface="Calibri" pitchFamily="34" charset="0"/>
              </a:rPr>
              <a:t>» </a:t>
            </a:r>
            <a:r>
              <a:rPr lang="it-IT" sz="1900" dirty="0" smtClean="0">
                <a:latin typeface="Calibri" pitchFamily="34" charset="0"/>
              </a:rPr>
              <a:t>Sviluppare una rete transazionali per condividere le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problematiche e sviluppare soluzioni comuni;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it-IT" sz="2000" dirty="0">
                <a:latin typeface="Calibri" pitchFamily="34" charset="0"/>
              </a:rPr>
              <a:t>» </a:t>
            </a:r>
            <a:r>
              <a:rPr lang="it-IT" sz="1900" dirty="0" smtClean="0">
                <a:latin typeface="Calibri" pitchFamily="34" charset="0"/>
              </a:rPr>
              <a:t>Promuovere competenze, servizi;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it-IT" sz="2000" dirty="0">
                <a:latin typeface="Calibri" pitchFamily="34" charset="0"/>
              </a:rPr>
              <a:t>» </a:t>
            </a:r>
            <a:r>
              <a:rPr lang="it-IT" sz="1900" dirty="0" smtClean="0">
                <a:latin typeface="Calibri" pitchFamily="34" charset="0"/>
              </a:rPr>
              <a:t>Ottenere risorse aggiuntive da fondi comunitari </a:t>
            </a:r>
            <a:br>
              <a:rPr lang="it-IT" sz="1900" dirty="0" smtClean="0">
                <a:latin typeface="Calibri" pitchFamily="34" charset="0"/>
              </a:rPr>
            </a:br>
            <a:r>
              <a:rPr lang="it-IT" sz="1900" dirty="0" smtClean="0">
                <a:latin typeface="Calibri" pitchFamily="34" charset="0"/>
              </a:rPr>
              <a:t>e nazionali per servizi e interventi di </a:t>
            </a:r>
            <a:r>
              <a:rPr lang="it-IT" sz="1900" dirty="0" err="1" smtClean="0">
                <a:latin typeface="Calibri" pitchFamily="34" charset="0"/>
              </a:rPr>
              <a:t>efficientamento</a:t>
            </a:r>
            <a:r>
              <a:rPr lang="it-IT" sz="1900" dirty="0" smtClean="0">
                <a:latin typeface="Calibri" pitchFamily="34" charset="0"/>
              </a:rPr>
              <a:t>;</a:t>
            </a:r>
          </a:p>
        </p:txBody>
      </p:sp>
      <p:sp>
        <p:nvSpPr>
          <p:cNvPr id="9" name="Text Box 3"/>
          <p:cNvSpPr txBox="1">
            <a:spLocks noChangeAspect="1" noChangeArrowheads="1"/>
          </p:cNvSpPr>
          <p:nvPr/>
        </p:nvSpPr>
        <p:spPr bwMode="auto">
          <a:xfrm>
            <a:off x="4427984" y="908720"/>
            <a:ext cx="4749044" cy="30243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 tIns="18000" bIns="0" anchor="ctr"/>
          <a:lstStyle/>
          <a:p>
            <a:pPr algn="l" eaLnBrk="1" hangingPunct="1">
              <a:spcBef>
                <a:spcPct val="50000"/>
              </a:spcBef>
              <a:defRPr/>
            </a:pPr>
            <a:endParaRPr lang="it-IT" sz="1500" b="1" dirty="0">
              <a:solidFill>
                <a:srgbClr val="6C752D">
                  <a:alpha val="80000"/>
                </a:srgb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-36513" y="1196975"/>
            <a:ext cx="9180513" cy="142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8D983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Pentagono 3"/>
          <p:cNvSpPr/>
          <p:nvPr/>
        </p:nvSpPr>
        <p:spPr>
          <a:xfrm rot="10800000">
            <a:off x="4681538" y="333375"/>
            <a:ext cx="4495800" cy="431800"/>
          </a:xfrm>
          <a:custGeom>
            <a:avLst/>
            <a:gdLst>
              <a:gd name="connsiteX0" fmla="*/ 0 w 3672408"/>
              <a:gd name="connsiteY0" fmla="*/ 0 h 432048"/>
              <a:gd name="connsiteX1" fmla="*/ 3402594 w 3672408"/>
              <a:gd name="connsiteY1" fmla="*/ 0 h 432048"/>
              <a:gd name="connsiteX2" fmla="*/ 3672408 w 3672408"/>
              <a:gd name="connsiteY2" fmla="*/ 216024 h 432048"/>
              <a:gd name="connsiteX3" fmla="*/ 3402594 w 3672408"/>
              <a:gd name="connsiteY3" fmla="*/ 432048 h 432048"/>
              <a:gd name="connsiteX4" fmla="*/ 0 w 3672408"/>
              <a:gd name="connsiteY4" fmla="*/ 432048 h 432048"/>
              <a:gd name="connsiteX5" fmla="*/ 0 w 3672408"/>
              <a:gd name="connsiteY5" fmla="*/ 0 h 432048"/>
              <a:gd name="connsiteX0" fmla="*/ 0 w 3672408"/>
              <a:gd name="connsiteY0" fmla="*/ 0 h 432048"/>
              <a:gd name="connsiteX1" fmla="*/ 3662571 w 3672408"/>
              <a:gd name="connsiteY1" fmla="*/ 0 h 432048"/>
              <a:gd name="connsiteX2" fmla="*/ 3672408 w 3672408"/>
              <a:gd name="connsiteY2" fmla="*/ 216024 h 432048"/>
              <a:gd name="connsiteX3" fmla="*/ 3402594 w 3672408"/>
              <a:gd name="connsiteY3" fmla="*/ 432048 h 432048"/>
              <a:gd name="connsiteX4" fmla="*/ 0 w 3672408"/>
              <a:gd name="connsiteY4" fmla="*/ 432048 h 432048"/>
              <a:gd name="connsiteX5" fmla="*/ 0 w 3672408"/>
              <a:gd name="connsiteY5" fmla="*/ 0 h 432048"/>
              <a:gd name="connsiteX0" fmla="*/ 0 w 3672408"/>
              <a:gd name="connsiteY0" fmla="*/ 0 h 432048"/>
              <a:gd name="connsiteX1" fmla="*/ 3672408 w 3672408"/>
              <a:gd name="connsiteY1" fmla="*/ 216024 h 432048"/>
              <a:gd name="connsiteX2" fmla="*/ 3402594 w 3672408"/>
              <a:gd name="connsiteY2" fmla="*/ 432048 h 432048"/>
              <a:gd name="connsiteX3" fmla="*/ 0 w 3672408"/>
              <a:gd name="connsiteY3" fmla="*/ 432048 h 432048"/>
              <a:gd name="connsiteX4" fmla="*/ 0 w 3672408"/>
              <a:gd name="connsiteY4" fmla="*/ 0 h 432048"/>
              <a:gd name="connsiteX0" fmla="*/ 0 w 3905491"/>
              <a:gd name="connsiteY0" fmla="*/ 0 h 432048"/>
              <a:gd name="connsiteX1" fmla="*/ 3905491 w 3905491"/>
              <a:gd name="connsiteY1" fmla="*/ 871 h 432048"/>
              <a:gd name="connsiteX2" fmla="*/ 3402594 w 3905491"/>
              <a:gd name="connsiteY2" fmla="*/ 432048 h 432048"/>
              <a:gd name="connsiteX3" fmla="*/ 0 w 3905491"/>
              <a:gd name="connsiteY3" fmla="*/ 432048 h 432048"/>
              <a:gd name="connsiteX4" fmla="*/ 0 w 3905491"/>
              <a:gd name="connsiteY4" fmla="*/ 0 h 432048"/>
              <a:gd name="connsiteX0" fmla="*/ 924557 w 4830048"/>
              <a:gd name="connsiteY0" fmla="*/ 0 h 432048"/>
              <a:gd name="connsiteX1" fmla="*/ 4830048 w 4830048"/>
              <a:gd name="connsiteY1" fmla="*/ 871 h 432048"/>
              <a:gd name="connsiteX2" fmla="*/ 4327151 w 4830048"/>
              <a:gd name="connsiteY2" fmla="*/ 432048 h 432048"/>
              <a:gd name="connsiteX3" fmla="*/ 0 w 4830048"/>
              <a:gd name="connsiteY3" fmla="*/ 432048 h 432048"/>
              <a:gd name="connsiteX4" fmla="*/ 924557 w 4830048"/>
              <a:gd name="connsiteY4" fmla="*/ 0 h 432048"/>
              <a:gd name="connsiteX0" fmla="*/ 0 w 4830048"/>
              <a:gd name="connsiteY0" fmla="*/ 0 h 432048"/>
              <a:gd name="connsiteX1" fmla="*/ 4830048 w 4830048"/>
              <a:gd name="connsiteY1" fmla="*/ 871 h 432048"/>
              <a:gd name="connsiteX2" fmla="*/ 4327151 w 4830048"/>
              <a:gd name="connsiteY2" fmla="*/ 432048 h 432048"/>
              <a:gd name="connsiteX3" fmla="*/ 0 w 4830048"/>
              <a:gd name="connsiteY3" fmla="*/ 432048 h 432048"/>
              <a:gd name="connsiteX4" fmla="*/ 0 w 4830048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048" h="432048">
                <a:moveTo>
                  <a:pt x="0" y="0"/>
                </a:moveTo>
                <a:lnTo>
                  <a:pt x="4830048" y="871"/>
                </a:lnTo>
                <a:lnTo>
                  <a:pt x="4327151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D421A"/>
              </a:gs>
              <a:gs pos="100000">
                <a:srgbClr val="6C752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" name="Text Box 3"/>
          <p:cNvSpPr txBox="1">
            <a:spLocks noChangeAspect="1" noChangeArrowheads="1"/>
          </p:cNvSpPr>
          <p:nvPr/>
        </p:nvSpPr>
        <p:spPr bwMode="auto">
          <a:xfrm>
            <a:off x="5076056" y="332902"/>
            <a:ext cx="4100972" cy="43180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 tIns="18000" bIns="0" anchor="ctr"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it-IT" sz="2000" b="1" dirty="0" smtClean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PATTO DEI SINDACI /PAES</a:t>
            </a:r>
            <a:endParaRPr lang="it-IT" sz="2000" b="1" dirty="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6" descr="221465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861048"/>
            <a:ext cx="2705726" cy="180297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1079448"/>
              </p:ext>
            </p:extLst>
          </p:nvPr>
        </p:nvGraphicFramePr>
        <p:xfrm>
          <a:off x="5974625" y="3501009"/>
          <a:ext cx="1030002" cy="864096"/>
        </p:xfrm>
        <a:graphic>
          <a:graphicData uri="http://schemas.openxmlformats.org/presentationml/2006/ole">
            <p:oleObj spid="_x0000_s182275" name="Image" r:id="rId5" imgW="14031746" imgH="9333333" progId="">
              <p:embed/>
            </p:oleObj>
          </a:graphicData>
        </a:graphic>
      </p:graphicFrame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8412" y="4772037"/>
            <a:ext cx="974245" cy="14613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77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brescia-comuni-new">
  <a:themeElements>
    <a:clrScheme name="Presentazione brescia-comuni-n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brescia-comuni-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lnDef>
  </a:objectDefaults>
  <a:extraClrSchemeLst>
    <a:extraClrScheme>
      <a:clrScheme name="Presentazione brescia-comuni-n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brescia-comuni-n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brescia-comuni-n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brescia-comuni-n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brescia-comuni-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brescia-comuni-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brescia-comuni-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Settings\bcampos\Desktop\Presentazione brescia-comuni-new.pot</Template>
  <TotalTime>6917</TotalTime>
  <Words>407</Words>
  <Application>Microsoft Office PowerPoint</Application>
  <PresentationFormat>Presentazione su schermo (4:3)</PresentationFormat>
  <Paragraphs>73</Paragraphs>
  <Slides>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Presentazione brescia-comuni-new</vt:lpstr>
      <vt:lpstr>Image</vt:lpstr>
      <vt:lpstr>Raffaele Gareri Direttore Area Innovazione e Territorio Provincia di Brescia   Milano, 29 Luglio 2015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Ferdinando</dc:creator>
  <cp:lastModifiedBy>giovannini</cp:lastModifiedBy>
  <cp:revision>651</cp:revision>
  <dcterms:created xsi:type="dcterms:W3CDTF">2005-04-20T09:19:11Z</dcterms:created>
  <dcterms:modified xsi:type="dcterms:W3CDTF">2015-09-17T01:02:27Z</dcterms:modified>
</cp:coreProperties>
</file>